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93" r:id="rId2"/>
    <p:sldId id="262" r:id="rId3"/>
    <p:sldId id="290" r:id="rId4"/>
    <p:sldId id="291" r:id="rId5"/>
    <p:sldId id="266" r:id="rId6"/>
    <p:sldId id="267" r:id="rId7"/>
    <p:sldId id="268" r:id="rId8"/>
    <p:sldId id="270" r:id="rId9"/>
    <p:sldId id="271" r:id="rId10"/>
    <p:sldId id="272" r:id="rId11"/>
    <p:sldId id="273" r:id="rId12"/>
    <p:sldId id="274" r:id="rId13"/>
    <p:sldId id="275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89" r:id="rId27"/>
    <p:sldId id="299" r:id="rId28"/>
    <p:sldId id="294" r:id="rId29"/>
    <p:sldId id="295" r:id="rId30"/>
    <p:sldId id="296" r:id="rId31"/>
    <p:sldId id="297" r:id="rId3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C65C0-BFEE-4277-9DEE-60F8731B3297}" type="datetimeFigureOut">
              <a:rPr lang="ru-RU" smtClean="0"/>
              <a:t>02.11.2018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B8A9B-934C-4FF0-A1ED-EA8CE0302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005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865BF7-2227-BD4C-A777-A4B516356F1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865BF7-2227-BD4C-A777-A4B516356F1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865BF7-2227-BD4C-A777-A4B516356F1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865BF7-2227-BD4C-A777-A4B516356F1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865BF7-2227-BD4C-A777-A4B516356F1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865BF7-2227-BD4C-A777-A4B516356F1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865BF7-2227-BD4C-A777-A4B516356F1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865BF7-2227-BD4C-A777-A4B516356F1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865BF7-2227-BD4C-A777-A4B516356F1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865BF7-2227-BD4C-A777-A4B516356F1D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865BF7-2227-BD4C-A777-A4B516356F1D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865BF7-2227-BD4C-A777-A4B516356F1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865BF7-2227-BD4C-A777-A4B516356F1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865BF7-2227-BD4C-A777-A4B516356F1D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865BF7-2227-BD4C-A777-A4B516356F1D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865BF7-2227-BD4C-A777-A4B516356F1D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865BF7-2227-BD4C-A777-A4B516356F1D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865BF7-2227-BD4C-A777-A4B516356F1D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865BF7-2227-BD4C-A777-A4B516356F1D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865BF7-2227-BD4C-A777-A4B516356F1D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57623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865BF7-2227-BD4C-A777-A4B516356F1D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16348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865BF7-2227-BD4C-A777-A4B516356F1D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791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865BF7-2227-BD4C-A777-A4B516356F1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865BF7-2227-BD4C-A777-A4B516356F1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74522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865BF7-2227-BD4C-A777-A4B516356F1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865BF7-2227-BD4C-A777-A4B516356F1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865BF7-2227-BD4C-A777-A4B516356F1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865BF7-2227-BD4C-A777-A4B516356F1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865BF7-2227-BD4C-A777-A4B516356F1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865BF7-2227-BD4C-A777-A4B516356F1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Москва, 31.10.2018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266813" y="1848555"/>
            <a:ext cx="8516962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266813" y="3789040"/>
            <a:ext cx="8493133" cy="127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9" name="Рисунок 18" descr="tfoms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188640"/>
            <a:ext cx="1686504" cy="144016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0" y="1861255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  <a:defRPr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Работа СП 3 уровня в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части реализации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методических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рекомендаций по организации и проведению контроля объёмов, сроков, качества и условий предоставления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МП,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оказанной пациентам с подозрением на онкологическое заболевание, и/или с установленным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диагнозом онкологического заболевания</a:t>
            </a:r>
            <a:endParaRPr lang="ru-RU" sz="24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51920" y="3861048"/>
            <a:ext cx="503572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Начальник Управления организации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ОМС ТФОМС МО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Людмила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Владимировна Грицаева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Заместитель начальника Управления организации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ОМС ТФОМС МО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Елена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Николаевна Приходько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Главный внештатный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специалист-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химиотерапевт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Московской области</a:t>
            </a: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Бяхов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Михаил Юрьевич</a:t>
            </a:r>
          </a:p>
        </p:txBody>
      </p:sp>
    </p:spTree>
    <p:extLst>
      <p:ext uri="{BB962C8B-B14F-4D97-AF65-F5344CB8AC3E}">
        <p14:creationId xmlns:p14="http://schemas.microsoft.com/office/powerpoint/2010/main" val="138723418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r>
              <a:rPr lang="ru-RU" dirty="0" smtClean="0"/>
              <a:t>10</a:t>
            </a:r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1440000" y="82583"/>
            <a:ext cx="73437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3" name="Рисунок 12" descr="tfoms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648" y="11983"/>
            <a:ext cx="1052692" cy="896737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 flipV="1">
            <a:off x="266813" y="968028"/>
            <a:ext cx="8493133" cy="127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Содержимое 2"/>
          <p:cNvSpPr txBox="1">
            <a:spLocks/>
          </p:cNvSpPr>
          <p:nvPr/>
        </p:nvSpPr>
        <p:spPr>
          <a:xfrm>
            <a:off x="164296" y="1124744"/>
            <a:ext cx="8808827" cy="54006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/>
            </a:solidFill>
          </a:ln>
        </p:spPr>
        <p:txBody>
          <a:bodyPr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Наличие </a:t>
            </a:r>
            <a:r>
              <a:rPr lang="ru-RU" sz="1400" b="1" dirty="0" err="1">
                <a:latin typeface="Times New Roman" pitchFamily="18" charset="0"/>
                <a:cs typeface="Times New Roman" pitchFamily="18" charset="0"/>
              </a:rPr>
              <a:t>транслокации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 в генах ALK или ROS1:   да      нет</a:t>
            </a:r>
          </a:p>
          <a:p>
            <a:pPr marL="0" indent="0"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	Уровень экспрессии белка PD-L1: повышенная экспрессия      отсутствие повышенной экспрессии</a:t>
            </a:r>
          </a:p>
          <a:p>
            <a:pPr marL="0" indent="0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	Наличие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мутаций в гене BRAF:     да      нет</a:t>
            </a:r>
          </a:p>
          <a:p>
            <a:pPr marL="0" indent="0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	Наличие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мутаций в гене c-</a:t>
            </a:r>
            <a:r>
              <a:rPr lang="ru-RU" sz="1400" b="1" dirty="0" err="1">
                <a:latin typeface="Times New Roman" pitchFamily="18" charset="0"/>
                <a:cs typeface="Times New Roman" pitchFamily="18" charset="0"/>
              </a:rPr>
              <a:t>Kit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:     да       нет  не определено</a:t>
            </a:r>
          </a:p>
          <a:p>
            <a:pPr marL="0" indent="0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	Наличие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рецепторов к эстрогенам:      да        нет</a:t>
            </a:r>
          </a:p>
          <a:p>
            <a:pPr marL="0" indent="0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	Наличие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рецепторов к прогестерону:    да        нет</a:t>
            </a:r>
          </a:p>
          <a:p>
            <a:pPr marL="0" indent="0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	Индекс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пролиферативной активности экспрессии Ki-67: 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высокий      низкий</a:t>
            </a:r>
          </a:p>
          <a:p>
            <a:pPr marL="0" indent="0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	Уровень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экспрессии белка HER2:  </a:t>
            </a:r>
            <a:r>
              <a:rPr lang="ru-RU" sz="1400" b="1" dirty="0" err="1">
                <a:latin typeface="Times New Roman" pitchFamily="18" charset="0"/>
                <a:cs typeface="Times New Roman" pitchFamily="18" charset="0"/>
              </a:rPr>
              <a:t>гиперэкспрессия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     отсутствие  </a:t>
            </a:r>
            <a:r>
              <a:rPr lang="ru-RU" sz="1400" b="1" dirty="0" err="1">
                <a:latin typeface="Times New Roman" pitchFamily="18" charset="0"/>
                <a:cs typeface="Times New Roman" pitchFamily="18" charset="0"/>
              </a:rPr>
              <a:t>гиперэкспрессии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       не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определено</a:t>
            </a:r>
          </a:p>
          <a:p>
            <a:pPr marL="0" indent="0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	Наличие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мутаций в генах BRCA:  да      нет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Проведение консилиума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  <a:hlinkClick r:id="" action="ppaction://hlinkfile" tooltip="&lt;7&gt; Раздел &quot;Проведение консилиума&quot; заполняется каждый раз при наличии сведений о результатах проведенного консилиума."/>
              </a:rPr>
              <a:t>&lt;7&gt;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indent="0">
              <a:buNone/>
            </a:pP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Дата проведения консилиума: "__" ___ 20__ г.</a:t>
            </a:r>
          </a:p>
          <a:p>
            <a:pPr marL="0" indent="0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	определение тактики обследования</a:t>
            </a:r>
          </a:p>
          <a:p>
            <a:pPr marL="0" indent="0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	определение тактики лечения</a:t>
            </a:r>
          </a:p>
          <a:p>
            <a:pPr marL="0" indent="0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	изменение тактики лечения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Проведенное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лечение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  <a:hlinkClick r:id="" action="ppaction://hlinkfile" tooltip="&lt;8&gt; Раздел &quot;Проведенное лечение&quot; заполняется при оказании соответствующей медицинской помощи."/>
              </a:rPr>
              <a:t>&lt;8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  <a:hlinkClick r:id="" action="ppaction://hlinkfile" tooltip="&lt;8&gt; Раздел &quot;Проведенное лечение&quot; заполняется при оказании соответствующей медицинской помощи."/>
              </a:rPr>
              <a:t>&gt;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	Хирургическое лечение:</a:t>
            </a:r>
          </a:p>
          <a:p>
            <a:pPr marL="0" indent="0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	Первичной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опухоли, в том числе с удалением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регионарных лимфатических узлов</a:t>
            </a:r>
          </a:p>
          <a:p>
            <a:pPr marL="0" indent="0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	Метастазов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	Симптоматическое/прочее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	Выполнено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хирургическое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стадирование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регионарных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лимфатических узлов без первичной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опухоли</a:t>
            </a:r>
          </a:p>
          <a:p>
            <a:pPr marL="0" indent="0">
              <a:buNone/>
            </a:pP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	Лекарственная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противоопухолевая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терапия:</a:t>
            </a:r>
          </a:p>
          <a:p>
            <a:pPr marL="0" indent="0">
              <a:buNone/>
            </a:pP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Неоадъювантная</a:t>
            </a:r>
            <a:endParaRPr lang="ru-RU" sz="1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Адъювантная</a:t>
            </a:r>
            <a:endParaRPr lang="ru-RU" sz="1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Периоперационная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(до </a:t>
            </a:r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хирургического лечения)                          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Первый цикл</a:t>
            </a:r>
          </a:p>
          <a:p>
            <a:pPr marL="0" indent="0">
              <a:buNone/>
            </a:pP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Периоперационная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(после хирургического лечения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                   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Последующие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циклы (кроме последнего)</a:t>
            </a:r>
          </a:p>
          <a:p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15615" y="260533"/>
            <a:ext cx="78235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Выписка об оказании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МП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пациентам с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ОЗ</a:t>
            </a:r>
            <a:endParaRPr lang="ru-RU" sz="20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58941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r>
              <a:rPr lang="ru-RU" dirty="0" smtClean="0"/>
              <a:t>11</a:t>
            </a:r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1440000" y="44624"/>
            <a:ext cx="7343775" cy="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3" name="Рисунок 12" descr="tfoms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648" y="-27384"/>
            <a:ext cx="1052692" cy="896737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 flipV="1">
            <a:off x="266813" y="896020"/>
            <a:ext cx="8493133" cy="127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Содержимое 2"/>
          <p:cNvSpPr txBox="1">
            <a:spLocks/>
          </p:cNvSpPr>
          <p:nvPr/>
        </p:nvSpPr>
        <p:spPr>
          <a:xfrm>
            <a:off x="142844" y="980728"/>
            <a:ext cx="8786874" cy="563893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0">
              <a:buNone/>
              <a:tabLst>
                <a:tab pos="620713" algn="l"/>
              </a:tabLst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Первая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линия                                                                                          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Последний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цикл (лечение)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прервано</a:t>
            </a:r>
          </a:p>
          <a:p>
            <a:pPr marL="176213" indent="0">
              <a:buNone/>
              <a:tabLst>
                <a:tab pos="620713" algn="l"/>
              </a:tabLst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Вторая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линия                                                                                            Последний цикл (лечение)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завершено</a:t>
            </a:r>
          </a:p>
          <a:p>
            <a:pPr marL="176213" indent="0">
              <a:buNone/>
              <a:tabLst>
                <a:tab pos="620713" algn="l"/>
              </a:tabLst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Третья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линия       </a:t>
            </a:r>
          </a:p>
          <a:p>
            <a:pPr marL="176213" indent="0">
              <a:buNone/>
              <a:tabLst>
                <a:tab pos="620713" algn="l"/>
              </a:tabLst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Линия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после третьей</a:t>
            </a:r>
          </a:p>
          <a:p>
            <a:pPr marL="176213" indent="0">
              <a:buNone/>
              <a:tabLst>
                <a:tab pos="620713" algn="l"/>
              </a:tabLst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176213" indent="0">
              <a:buNone/>
              <a:tabLst>
                <a:tab pos="620713" algn="l"/>
              </a:tabLst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Назначенные лекарственные препараты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  <a:hlinkClick r:id="" action="ppaction://hlinkfile" tooltip="&lt;9&gt;, &lt;10&gt; Указывается либо номер схемы лекарственной терапии либо МНН и режим дозирования лекарственного препарата."/>
              </a:rPr>
              <a:t>&lt;9&gt;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176213" indent="0">
              <a:buNone/>
              <a:tabLst>
                <a:tab pos="620713" algn="l"/>
              </a:tabLst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Номер схемы: __________</a:t>
            </a:r>
          </a:p>
          <a:p>
            <a:pPr marL="176213" indent="0">
              <a:buNone/>
              <a:tabLst>
                <a:tab pos="620713" algn="l"/>
              </a:tabLst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76213" indent="0">
              <a:buNone/>
              <a:tabLst>
                <a:tab pos="620713" algn="l"/>
              </a:tabLst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		МНН                           Режим дозирования</a:t>
            </a:r>
          </a:p>
          <a:p>
            <a:pPr marL="176213" indent="0">
              <a:buNone/>
              <a:tabLst>
                <a:tab pos="620713" algn="l"/>
              </a:tabLst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1. ______________________        __________________________________</a:t>
            </a:r>
          </a:p>
          <a:p>
            <a:pPr marL="176213" indent="0">
              <a:buNone/>
              <a:tabLst>
                <a:tab pos="620713" algn="l"/>
              </a:tabLst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2. ______________________        __________________________________</a:t>
            </a:r>
          </a:p>
          <a:p>
            <a:pPr marL="176213" indent="0">
              <a:buNone/>
              <a:tabLst>
                <a:tab pos="620713" algn="l"/>
              </a:tabLst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3. ______________________        __________________________________</a:t>
            </a:r>
          </a:p>
          <a:p>
            <a:pPr marL="176213" indent="0">
              <a:buNone/>
              <a:tabLst>
                <a:tab pos="620713" algn="l"/>
              </a:tabLst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4. ______________________        __________________________________</a:t>
            </a:r>
          </a:p>
          <a:p>
            <a:pPr marL="176213" indent="0">
              <a:buNone/>
              <a:tabLst>
                <a:tab pos="620713" algn="l"/>
              </a:tabLst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76213" indent="0">
              <a:buNone/>
              <a:tabLst>
                <a:tab pos="620713" algn="l"/>
              </a:tabLst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Лучевая терапия</a:t>
            </a:r>
          </a:p>
          <a:p>
            <a:pPr marL="176213" indent="0">
              <a:buNone/>
              <a:tabLst>
                <a:tab pos="620713" algn="l"/>
              </a:tabLst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Первичной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опухоли/ложа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опухоли</a:t>
            </a:r>
          </a:p>
          <a:p>
            <a:pPr marL="176213" indent="0">
              <a:buNone/>
              <a:tabLst>
                <a:tab pos="620713" algn="l"/>
              </a:tabLst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Метастазов</a:t>
            </a:r>
          </a:p>
          <a:p>
            <a:pPr marL="176213" indent="0">
              <a:buNone/>
              <a:tabLst>
                <a:tab pos="620713" algn="l"/>
              </a:tabLst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Симптоматическая</a:t>
            </a:r>
          </a:p>
          <a:p>
            <a:pPr marL="176213" indent="0">
              <a:buNone/>
              <a:tabLst>
                <a:tab pos="620713" algn="l"/>
              </a:tabLst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СОД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_________</a:t>
            </a:r>
          </a:p>
          <a:p>
            <a:pPr marL="176213" indent="0">
              <a:buNone/>
              <a:tabLst>
                <a:tab pos="620713" algn="l"/>
              </a:tabLst>
            </a:pP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pPr marL="176213" indent="0">
              <a:buNone/>
              <a:tabLst>
                <a:tab pos="620713" algn="l"/>
              </a:tabLst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Химиолучевая терапия</a:t>
            </a:r>
          </a:p>
          <a:p>
            <a:pPr marL="176213" indent="0">
              <a:buNone/>
              <a:tabLst>
                <a:tab pos="620713" algn="l"/>
              </a:tabLst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Лучевая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терапия первичной опухоли/ложа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опухоли</a:t>
            </a:r>
          </a:p>
          <a:p>
            <a:pPr marL="176213" indent="0">
              <a:buNone/>
              <a:tabLst>
                <a:tab pos="620713" algn="l"/>
              </a:tabLst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Лучевая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терапия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метастазов</a:t>
            </a:r>
          </a:p>
          <a:p>
            <a:pPr marL="176213" indent="0">
              <a:buNone/>
              <a:tabLst>
                <a:tab pos="620713" algn="l"/>
              </a:tabLst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Симптоматическая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лучевая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терапия</a:t>
            </a:r>
          </a:p>
          <a:p>
            <a:pPr marL="176213" indent="0">
              <a:buNone/>
              <a:tabLst>
                <a:tab pos="620713" algn="l"/>
              </a:tabLst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СОД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: _________</a:t>
            </a:r>
          </a:p>
          <a:p>
            <a:endParaRPr lang="ru-RU" sz="12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115616" y="260296"/>
            <a:ext cx="78235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Выписка об оказании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МП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пациентам с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ОЗ</a:t>
            </a:r>
            <a:endParaRPr lang="ru-RU" sz="20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90275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r>
              <a:rPr lang="ru-RU" dirty="0" smtClean="0"/>
              <a:t>12</a:t>
            </a:r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1440000" y="44624"/>
            <a:ext cx="7343775" cy="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3" name="Рисунок 12" descr="tfoms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648" y="-27384"/>
            <a:ext cx="1052692" cy="896737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 flipV="1">
            <a:off x="266813" y="896020"/>
            <a:ext cx="8493133" cy="127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Содержимое 2"/>
          <p:cNvSpPr txBox="1">
            <a:spLocks/>
          </p:cNvSpPr>
          <p:nvPr/>
        </p:nvSpPr>
        <p:spPr>
          <a:xfrm>
            <a:off x="205636" y="1267026"/>
            <a:ext cx="8732728" cy="482627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/>
            </a:solidFill>
          </a:ln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Назначенные лекарственные препараты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  <a:hlinkClick r:id="" action="ppaction://hlinkfile" tooltip="&lt;9&gt;, &lt;10&gt; Указывается либо номер схемы лекарственной терапии либо МНН и режим дозирования лекарственного препарата."/>
              </a:rPr>
              <a:t>&lt;10&gt;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Номер схемы: __________</a:t>
            </a: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	МНН                           Режим дозирования</a:t>
            </a: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1. ______________________        __________________________________</a:t>
            </a: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2. ______________________        __________________________________</a:t>
            </a: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3. ______________________        __________________________________</a:t>
            </a: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4. ______________________        __________________________________</a:t>
            </a: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  	Неспецифическое   лечение  (осложнения   противоопухолевой  терапии,  установка/замена порт системы 	(катетера), прочее)</a:t>
            </a: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	Медицинские  противопоказания  к  оказанию  медицинской  помощи и  дата регистрации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  <a:hlinkClick r:id="" action="ppaction://hlinkfile" tooltip="&lt;11&gt; Раздел &quot;Медицинские противопоказания к оказанию медицинской помощи&quot; заполняется при регистрации медицинских противопоказаний."/>
              </a:rPr>
              <a:t>&lt;11&gt;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  	Противопоказания к проведению хирургического лечения "__" ______ 201_ г.</a:t>
            </a: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	Противопоказания к проведению химиотерапевтического лечения "__" ______ 201_ г.</a:t>
            </a: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	Противопоказания к проведению лучевой терапии        "__" ______ 201_ г.</a:t>
            </a: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     	</a:t>
            </a:r>
          </a:p>
          <a:p>
            <a:pPr marL="0" indent="0">
              <a:buNone/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Отказ от проведения лечения и дата регистрации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  <a:hlinkClick r:id="" action="ppaction://hlinkfile" tooltip="&lt;12&gt; Указывается в случае оформления отказа от медицинского вмешательства в соответствии со статьей 20 Федерального закона от 21.11.2011 N 323-ФЗ &quot;Об основах охраны здоровья граждан в Российской Федерации&quot;."/>
              </a:rPr>
              <a:t>&lt;12&gt;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 	Отказ от проведения хирургического лечения        "__" _________ 201_ г.</a:t>
            </a: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	Отказ от проведения химиотерапевтического лечения "__" ________ 201_ г.</a:t>
            </a: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	Отказ от проведения лучевой терапии               "__" _________ 201_ г.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15616" y="260296"/>
            <a:ext cx="78235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Выписка об оказании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МП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пациентам с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ОЗ</a:t>
            </a:r>
            <a:endParaRPr lang="ru-RU" sz="20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056214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r>
              <a:rPr lang="ru-RU" dirty="0" smtClean="0"/>
              <a:t>13</a:t>
            </a:r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1440000" y="82583"/>
            <a:ext cx="73437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115616" y="260296"/>
            <a:ext cx="78235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Выписка об оказании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МП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пациентам с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ОЗ</a:t>
            </a:r>
            <a:endParaRPr lang="ru-RU" sz="20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 descr="tfoms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648" y="11983"/>
            <a:ext cx="1052692" cy="896737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 flipV="1">
            <a:off x="266813" y="968028"/>
            <a:ext cx="8493133" cy="127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133893" y="1051012"/>
            <a:ext cx="8876213" cy="5474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9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Примечание:</a:t>
            </a:r>
          </a:p>
          <a:p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&lt;1&gt; </a:t>
            </a: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" action="ppaction://hlinkfile" tooltip="    Направление с целью уточнения диагноза &lt;1&gt;:"/>
              </a:rPr>
              <a:t>Раздел</a:t>
            </a: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"Направление с целью уточнения диагноза" заполняется при подозрении на злокачественное новообразование.</a:t>
            </a:r>
          </a:p>
          <a:p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&lt;2&gt;, &lt;3&gt;, &lt;4&gt; Разделы "</a:t>
            </a: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" action="ppaction://hlinkfile" tooltip="    Стадия заболевания &lt;2&gt;: ___ Стадия заболевания по TNM &lt;3&gt;: T ____ N ___"/>
              </a:rPr>
              <a:t>Стадия</a:t>
            </a: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заболевания", "</a:t>
            </a: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" action="ppaction://hlinkfile" tooltip="    Стадия заболевания &lt;2&gt;: ___ Стадия заболевания по TNM &lt;3&gt;: T ____ N ___"/>
              </a:rPr>
              <a:t>Стадия</a:t>
            </a: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заболевания по TNM", "</a:t>
            </a: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" action="ppaction://hlinkfile" tooltip="    Категория пациента &lt;4&gt;:"/>
              </a:rPr>
              <a:t>Категория</a:t>
            </a: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пациента" заполняются при установленном диагнозе злокачественного новообразования.</a:t>
            </a:r>
          </a:p>
          <a:p>
            <a:r>
              <a:rPr lang="ru-RU" sz="1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5&gt; </a:t>
            </a: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" action="ppaction://hlinkfile" tooltip="    Гистология &lt;5&gt;:"/>
              </a:rPr>
              <a:t>Раздел</a:t>
            </a: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"Гистология" заполняется при установленном диагнозе злокачественного новообразования.</a:t>
            </a:r>
            <a:endParaRPr lang="ru-RU" sz="1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диагнозов C15, C16, C18, C19, C20, C25, C32, C34, C50, C53, C56, C61, C67 указывается, является ли опухоль эпителиальной.</a:t>
            </a:r>
          </a:p>
          <a:p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диагнозов C15, C16 (эпителиальная опухоль) указывается, является ли опухоль </a:t>
            </a:r>
            <a:r>
              <a:rPr lang="ru-RU" sz="1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аденокарциномой</a:t>
            </a:r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диагноза C34 (эпителиальная опухоль) указывается, является ли опухоль мелкоклеточной.</a:t>
            </a:r>
          </a:p>
          <a:p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диагноза C44 (эпителиальная опухоль) указывается, является ли опухоль базальноклеточной или плоскоклеточной.</a:t>
            </a:r>
          </a:p>
          <a:p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диагноза C54 (любой тип опухоли) указывается, является ли опухоль </a:t>
            </a:r>
            <a:r>
              <a:rPr lang="ru-RU" sz="1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эндометриоидной</a:t>
            </a:r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также, для </a:t>
            </a:r>
            <a:r>
              <a:rPr lang="ru-RU" sz="1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эндометриоидной</a:t>
            </a:r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опухоли, указывается степень </a:t>
            </a:r>
            <a:r>
              <a:rPr lang="ru-RU" sz="1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дифференцированности</a:t>
            </a:r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опухоли.</a:t>
            </a:r>
          </a:p>
          <a:p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диагноза C56 (эпителиальная опухоль) указывается степень </a:t>
            </a:r>
            <a:r>
              <a:rPr lang="ru-RU" sz="1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дифференцированности</a:t>
            </a:r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опухоли.</a:t>
            </a:r>
          </a:p>
          <a:p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диагноза C64 (любой тип опухоли) указывается, является ли опухоль </a:t>
            </a:r>
            <a:r>
              <a:rPr lang="ru-RU" sz="1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почечноклеточной</a:t>
            </a:r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также, для </a:t>
            </a:r>
            <a:r>
              <a:rPr lang="ru-RU" sz="1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почечноклеточной</a:t>
            </a:r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опухоли, является ли она светлоклеточной.</a:t>
            </a:r>
          </a:p>
          <a:p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диагноза C73 (любой тип опухоли) указывается, является ли опухоль папиллярной, фолликулярной, </a:t>
            </a:r>
            <a:r>
              <a:rPr lang="ru-RU" sz="1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гюртклеточной</a:t>
            </a:r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медуллярной или анапластической.</a:t>
            </a:r>
          </a:p>
          <a:p>
            <a:r>
              <a:rPr lang="ru-RU" sz="1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&lt;6&gt; </a:t>
            </a: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" action="ppaction://hlinkfile" tooltip="    Иммуногистохимия/маркеры &lt;6&gt;:"/>
              </a:rPr>
              <a:t>Раздел</a:t>
            </a: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1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Иммуногистохимия</a:t>
            </a: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/маркеры" заполняется каждый раз при наличии сведений о результатах исследований.</a:t>
            </a:r>
            <a:endParaRPr lang="ru-RU" sz="1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диагноза C16 (эпителиальная опухоль) указывается уровень экспрессии белка HER2.</a:t>
            </a:r>
          </a:p>
          <a:p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диагнозов C18, C19, C20 (эпителиальная опухоль) указывается наличие мутаций в генах RAS и BRAF.</a:t>
            </a:r>
          </a:p>
          <a:p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диагноза C34 (эпителиальная опухоль) указываются наличие мутаций в гене EGFR, наличие </a:t>
            </a:r>
            <a:r>
              <a:rPr lang="ru-RU" sz="1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транслокации</a:t>
            </a:r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генах ALK или ROS1, уровень экспрессии белка PD-L1.</a:t>
            </a:r>
          </a:p>
          <a:p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диагноза C43 указываются наличие мутаций в гене BRAF, наличие мутаций в гене c-</a:t>
            </a:r>
            <a:r>
              <a:rPr lang="ru-RU" sz="1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Kit</a:t>
            </a:r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диагноза C50 (эпителиальная опухоль) указываются наличие рецепторов к эстрогенам, наличие рецепторов к прогестерону, индекс пролиферативной активности экспрессии Ki-67, уровень экспрессии белка HER2, наличие мутаций в генах BRCA.</a:t>
            </a:r>
          </a:p>
          <a:p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&lt;7&gt; </a:t>
            </a: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" action="ppaction://hlinkfile" tooltip="    Проведение консилиума &lt;7&gt;: Дата проведения консилиума: &quot;__&quot; ___ 20__ г."/>
              </a:rPr>
              <a:t>Раздел</a:t>
            </a: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"Проведение консилиума" заполняется каждый раз при наличии сведений о результатах проведенного консилиума.</a:t>
            </a:r>
          </a:p>
          <a:p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&lt;8&gt; </a:t>
            </a: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" action="ppaction://hlinkfile" tooltip="    Проведенное лечение &lt;8&gt;:"/>
              </a:rPr>
              <a:t>Раздел</a:t>
            </a: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"Проведенное лечение" заполняется при оказании соответствующей медицинской помощи.</a:t>
            </a:r>
          </a:p>
          <a:p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&lt;9&gt;, &lt;10&gt; Указывается либо номер схемы лекарственной терапии либо МНН и режим дозирования лекарственного препарата.</a:t>
            </a:r>
          </a:p>
          <a:p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&lt;11&gt; </a:t>
            </a: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" action="ppaction://hlinkfile" tooltip="    Медицинские  противопоказания  к  оказанию  медицинской  помощи и  дата"/>
              </a:rPr>
              <a:t>Раздел</a:t>
            </a: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"Медицинские противопоказания к оказанию медицинской помощи" заполняется при регистрации медицинских противопоказаний.</a:t>
            </a:r>
          </a:p>
          <a:p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&lt;12&gt; Указывается в случае оформления отказа от медицинского вмешательства в соответствии со статьей 20 Федерального закона от 21.11.2011 N 323-ФЗ "Об основах охраны здоровья граждан в Российской Федерации".</a:t>
            </a:r>
          </a:p>
        </p:txBody>
      </p:sp>
    </p:spTree>
    <p:extLst>
      <p:ext uri="{BB962C8B-B14F-4D97-AF65-F5344CB8AC3E}">
        <p14:creationId xmlns:p14="http://schemas.microsoft.com/office/powerpoint/2010/main" val="127566905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r>
              <a:rPr lang="ru-RU" dirty="0" smtClean="0"/>
              <a:t>14</a:t>
            </a:r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1440000" y="82583"/>
            <a:ext cx="73437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899592" y="303039"/>
            <a:ext cx="78235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Ф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ФОМС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 30.08.2018 №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10868/30/и</a:t>
            </a:r>
            <a:endParaRPr lang="ru-RU" sz="24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 descr="tfoms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648" y="11983"/>
            <a:ext cx="1052692" cy="896737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 flipV="1">
            <a:off x="266813" y="968028"/>
            <a:ext cx="8493133" cy="127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09334"/>
              </p:ext>
            </p:extLst>
          </p:nvPr>
        </p:nvGraphicFramePr>
        <p:xfrm>
          <a:off x="467544" y="1340768"/>
          <a:ext cx="2094300" cy="4824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4300"/>
              </a:tblGrid>
              <a:tr h="58479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Регламент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423974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предназначен: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ru-RU" sz="1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для СП</a:t>
                      </a:r>
                      <a:r>
                        <a:rPr lang="ru-RU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 уровня СМО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sz="1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для экспертов</a:t>
                      </a:r>
                      <a:r>
                        <a:rPr lang="ru-RU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качества МП, проводящих ЭКМП в рамках контроля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0163942"/>
              </p:ext>
            </p:extLst>
          </p:nvPr>
        </p:nvGraphicFramePr>
        <p:xfrm>
          <a:off x="2602433" y="1340768"/>
          <a:ext cx="6120680" cy="4824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20680"/>
              </a:tblGrid>
              <a:tr h="5987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СП 3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уровня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225793">
                <a:tc>
                  <a:txBody>
                    <a:bodyPr/>
                    <a:lstStyle/>
                    <a:p>
                      <a:pPr marL="93663" indent="0">
                        <a:buNone/>
                      </a:pP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контролируют</a:t>
                      </a:r>
                    </a:p>
                    <a:p>
                      <a:pPr marL="36512" indent="-285750">
                        <a:buFont typeface="Arial" panose="020B0604020202020204" pitchFamily="34" charset="0"/>
                        <a:buChar char="•"/>
                      </a:pPr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66700" indent="-266700">
                        <a:buFont typeface="Arial" panose="020B0604020202020204" pitchFamily="34" charset="0"/>
                        <a:buChar char="•"/>
                      </a:pP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своевременность выявления новообразований на ранних клинических стадиях, в том числе сроки ожидания МП</a:t>
                      </a:r>
                    </a:p>
                    <a:p>
                      <a:pPr marL="36512" indent="-285750">
                        <a:buFont typeface="Arial" panose="020B0604020202020204" pitchFamily="34" charset="0"/>
                        <a:buChar char="•"/>
                      </a:pPr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6512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соблюдение маршрутизации пациентов</a:t>
                      </a:r>
                    </a:p>
                    <a:p>
                      <a:pPr marL="36512" indent="-285750">
                        <a:buFont typeface="Arial" panose="020B0604020202020204" pitchFamily="34" charset="0"/>
                        <a:buChar char="•"/>
                      </a:pPr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своевременность диагностики и госпитализации, в том  числе соблюдение сроков цикловой химиотерапии и </a:t>
                      </a:r>
                      <a:r>
                        <a:rPr lang="ru-RU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таргетной</a:t>
                      </a: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терапии</a:t>
                      </a:r>
                    </a:p>
                    <a:p>
                      <a:pPr marL="36512" indent="-285750">
                        <a:buFont typeface="Arial" panose="020B0604020202020204" pitchFamily="34" charset="0"/>
                        <a:buChar char="•"/>
                      </a:pPr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адекватность терапии, направленной на предотвращение прогрессирования онкологического заболевания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926707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r>
              <a:rPr lang="ru-RU" dirty="0" smtClean="0"/>
              <a:t>15</a:t>
            </a:r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1440000" y="82583"/>
            <a:ext cx="73437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899592" y="303039"/>
            <a:ext cx="78235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 3 уровня</a:t>
            </a:r>
            <a:endParaRPr lang="ru-RU" sz="24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 descr="tfoms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648" y="11983"/>
            <a:ext cx="1052692" cy="896737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 flipV="1">
            <a:off x="266813" y="968028"/>
            <a:ext cx="8493133" cy="127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82216" y="1052736"/>
            <a:ext cx="2232248" cy="86409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существляет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контроль в автоматизированном режиме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922320" y="1052736"/>
            <a:ext cx="5107592" cy="86409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результатам контроля  на основании анализа «Истории обращения пациента за онкологической помощью»  и  сопоставления признаков в соответствии со справочниками отбирает случаи для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экспертизы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2314464" y="1259759"/>
            <a:ext cx="607856" cy="450050"/>
          </a:xfrm>
          <a:prstGeom prst="rightArrow">
            <a:avLst/>
          </a:prstGeom>
          <a:gradFill>
            <a:gsLst>
              <a:gs pos="0">
                <a:schemeClr val="accent1">
                  <a:tint val="66000"/>
                  <a:satMod val="160000"/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Выгнутая вправо стрелка 5"/>
          <p:cNvSpPr/>
          <p:nvPr/>
        </p:nvSpPr>
        <p:spPr>
          <a:xfrm>
            <a:off x="8029912" y="1376772"/>
            <a:ext cx="1006584" cy="4860540"/>
          </a:xfrm>
          <a:prstGeom prst="curvedLeftArrow">
            <a:avLst/>
          </a:prstGeom>
          <a:gradFill>
            <a:gsLst>
              <a:gs pos="0">
                <a:schemeClr val="accent1">
                  <a:tint val="66000"/>
                  <a:satMod val="160000"/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2216" y="5517232"/>
            <a:ext cx="7947696" cy="86409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рганизует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проведение тематической МЭЭ  и ЭКМП по отобранным случаям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82216" y="2492896"/>
            <a:ext cx="1537456" cy="144016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наличие признака «сведения о случае лечения ОЗ  при отсутствии «подозрение на ЗНО»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790300" y="2492896"/>
            <a:ext cx="1656184" cy="144016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заполнение поля «Сведения об имеющихся противопоказаниях и отказах» подлежат экспертизе в 100% для проверки достоверности 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3574022" y="2492896"/>
            <a:ext cx="1512168" cy="144016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применение  лекарственной терапии (химиотерапии) в условиях КС и ДС подлежат проверке на МЭЭ в 100% 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5220072" y="2492896"/>
            <a:ext cx="1368152" cy="144016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нарушение сроков  проведения лечебных и диагностических мероприятий и маршрутизации 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6721887" y="2492896"/>
            <a:ext cx="1308025" cy="144016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несоответствие стадии  заболевания - </a:t>
            </a:r>
            <a:r>
              <a:rPr lang="en-US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TNM </a:t>
            </a:r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методу лечения 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82216" y="4293096"/>
            <a:ext cx="6506008" cy="86409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ри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выявлении признаков нарушения качества – проведение ЭКМП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6721887" y="4293096"/>
            <a:ext cx="1308025" cy="86409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выявлении несоответствия – проведение ЭКМП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580112" y="1916832"/>
            <a:ext cx="45719" cy="2160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899592" y="2109996"/>
            <a:ext cx="6476307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876732" y="2109996"/>
            <a:ext cx="45719" cy="382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2595532" y="2109996"/>
            <a:ext cx="45719" cy="382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4307246" y="2109996"/>
            <a:ext cx="45719" cy="382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5881288" y="2109996"/>
            <a:ext cx="45719" cy="382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7353039" y="2109996"/>
            <a:ext cx="45719" cy="382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низ 30"/>
          <p:cNvSpPr/>
          <p:nvPr/>
        </p:nvSpPr>
        <p:spPr>
          <a:xfrm>
            <a:off x="876731" y="3933056"/>
            <a:ext cx="45719" cy="360040"/>
          </a:xfrm>
          <a:prstGeom prst="down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низ 31"/>
          <p:cNvSpPr/>
          <p:nvPr/>
        </p:nvSpPr>
        <p:spPr>
          <a:xfrm>
            <a:off x="2595532" y="3933056"/>
            <a:ext cx="45719" cy="360040"/>
          </a:xfrm>
          <a:prstGeom prst="down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низ 32"/>
          <p:cNvSpPr/>
          <p:nvPr/>
        </p:nvSpPr>
        <p:spPr>
          <a:xfrm>
            <a:off x="4330104" y="3935524"/>
            <a:ext cx="45719" cy="360040"/>
          </a:xfrm>
          <a:prstGeom prst="down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 вниз 34"/>
          <p:cNvSpPr/>
          <p:nvPr/>
        </p:nvSpPr>
        <p:spPr>
          <a:xfrm>
            <a:off x="5881288" y="3933056"/>
            <a:ext cx="45719" cy="360040"/>
          </a:xfrm>
          <a:prstGeom prst="down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трелка вниз 35"/>
          <p:cNvSpPr/>
          <p:nvPr/>
        </p:nvSpPr>
        <p:spPr>
          <a:xfrm>
            <a:off x="7353039" y="3933056"/>
            <a:ext cx="45719" cy="360040"/>
          </a:xfrm>
          <a:prstGeom prst="down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309562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r>
              <a:rPr lang="ru-RU" dirty="0" smtClean="0"/>
              <a:t>16</a:t>
            </a:r>
            <a:endParaRPr lang="ru-RU" dirty="0"/>
          </a:p>
        </p:txBody>
      </p:sp>
      <p:pic>
        <p:nvPicPr>
          <p:cNvPr id="13" name="Рисунок 12" descr="tfoms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648" y="11983"/>
            <a:ext cx="1052692" cy="896737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475656" y="116632"/>
            <a:ext cx="7560840" cy="144016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История обращения пациента за онкологической помощью</a:t>
            </a:r>
            <a:b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формируется по признакам, имеющимся в реестре счетов «подозрение на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ЗНО и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«установленный диагноз группы С (согласно МКБ 10) и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нейтропения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(Д70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сочетании с С00-С80 или С97)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0486471"/>
              </p:ext>
            </p:extLst>
          </p:nvPr>
        </p:nvGraphicFramePr>
        <p:xfrm>
          <a:off x="166236" y="1700808"/>
          <a:ext cx="2677572" cy="468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7572"/>
              </a:tblGrid>
              <a:tr h="6512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СП 3 уровня проводит анализ</a:t>
                      </a:r>
                      <a:r>
                        <a:rPr lang="ru-RU" sz="12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истории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обращений на предмет соблюдения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02930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порядка оказания МП населению по профилю «онкология», утверждённого приказом МЗ РФ от 15.12.2012 №915н (в редакции от 04.07.2017 №379н);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клинических рекомендаций, утверждённых ассоциацией онкологов России и размещенных на официальном сайте МЗ РФ </a:t>
                      </a:r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htpp</a:t>
                      </a:r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//cr.rosminzdrav.ru//)</a:t>
                      </a:r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>
                        <a:buNone/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</a:p>
                    <a:p>
                      <a:pPr>
                        <a:buNone/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i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 ОСУЩЕСТВЛЯЕТ ОТБОР НА ЭКСПЕРТИЗУ          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987824" y="1700808"/>
            <a:ext cx="6048672" cy="4680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 осуществляет отбор записей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посещения/обращения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мед.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рганизацию,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оказывающую ПМСП по месту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жительства/прикрепления;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посещения/обращения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первичный онкологический кабинет (отделение) той же или иной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МО;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обращения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онкологический диспансер или в иные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мед. организации,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оказывающие МП онкологическим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больным;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иные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обращения в МО с основным заболеванием группы С и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нейтропения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законченные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случаи оказания специализированной МП в </a:t>
            </a:r>
            <a:r>
              <a:rPr lang="ru-RU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онкодиспансере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иных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мед. организациях, оказывающих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МП онкологическим больным   </a:t>
            </a:r>
          </a:p>
          <a:p>
            <a:pPr indent="-73025">
              <a:buFontTx/>
              <a:buChar char="-"/>
            </a:pP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 indent="-73025"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Выбранные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записи, выстроенные в хронологической последовательности по датам услуг и законченных случаев лечения формируют ИСТОРИЮ ОБРАЩЕНИЯ, пополняемую ежемесячно нарастающим итогом</a:t>
            </a:r>
            <a:endParaRPr lang="ru-RU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23240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r>
              <a:rPr lang="ru-RU" dirty="0" smtClean="0"/>
              <a:t>17</a:t>
            </a:r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1440000" y="82583"/>
            <a:ext cx="73437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187005" y="199747"/>
            <a:ext cx="782352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соблюдения сроков с момента выявления до постановки диагноза пациентов с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ОЗ</a:t>
            </a:r>
            <a:endParaRPr lang="ru-RU" sz="20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 descr="tfoms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648" y="11983"/>
            <a:ext cx="1052692" cy="896737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 flipV="1">
            <a:off x="323528" y="980728"/>
            <a:ext cx="8493133" cy="127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34" name="Содержимое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399848"/>
              </p:ext>
            </p:extLst>
          </p:nvPr>
        </p:nvGraphicFramePr>
        <p:xfrm>
          <a:off x="97859" y="1412776"/>
          <a:ext cx="8948281" cy="5068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5974"/>
                <a:gridCol w="3305923"/>
                <a:gridCol w="2232248"/>
                <a:gridCol w="1224136"/>
              </a:tblGrid>
              <a:tr h="1058374"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Сопоставление признаков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Причина отбора на экспертные мероприятия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Соответствующий пункт регламента СП3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27147">
                <a:tc>
                  <a:txBody>
                    <a:bodyPr/>
                    <a:lstStyle/>
                    <a:p>
                      <a:pPr algn="l"/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Направлен к онкологу первичного онкологического кабинета (отделения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Подозрение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 ЗНО  - направление к онкологу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Отсутствие </a:t>
                      </a: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направления на консультацию врача-онколога</a:t>
                      </a:r>
                    </a:p>
                  </a:txBody>
                  <a:tcPr marL="39370" marR="39370" marT="64770" marB="647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" action="ppaction://hlinkfile" tooltip="1.1. Сопоставление даты появления признака &quot;Подозрение на злокачественное новообразование&quot; и/или признака &quot;Направление к онкологу&quot; на этапе оказания медицинской помощи в поликлинике по месту жительства у врача-терапевта или иного врача-специалиста с датой"/>
                        </a:rPr>
                        <a:t>1.1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370" marR="39370" marT="64770" marB="64770" anchor="ctr"/>
                </a:tc>
              </a:tr>
              <a:tr h="1192046">
                <a:tc>
                  <a:txBody>
                    <a:bodyPr/>
                    <a:lstStyle/>
                    <a:p>
                      <a:pPr algn="l"/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Проведена консультация онколога первичного онкологического кабинета (отделения)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Подозрение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 ЗНО  - направление к онкологу</a:t>
                      </a:r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нтервал </a:t>
                      </a: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более 5 рабочих дней или отсутствии консультации врача-онколога</a:t>
                      </a:r>
                    </a:p>
                  </a:txBody>
                  <a:tcPr marL="39370" marR="39370" marT="64770" marB="647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" action="ppaction://hlinkfile" tooltip="1.1. Сопоставление даты появления признака &quot;Подозрение на злокачественное новообразование&quot; и/или признака &quot;Направление к онкологу&quot; на этапе оказания медицинской помощи в поликлинике по месту жительства у врача-терапевта или иного врача-специалиста с датой"/>
                        </a:rPr>
                        <a:t>1.1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370" marR="39370" marT="64770" marB="64770" anchor="ctr"/>
                </a:tc>
              </a:tr>
              <a:tr h="1873450">
                <a:tc>
                  <a:txBody>
                    <a:bodyPr/>
                    <a:lstStyle/>
                    <a:p>
                      <a:pPr algn="l"/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Направлен на диагностические исследования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Подозрение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 ЗНО у онколога  - дата направления на </a:t>
                      </a:r>
                      <a:r>
                        <a:rPr lang="ru-RU" sz="1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дообследование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-  метод диагностического  исследования (лабораторная, инструментальная, лучевая и др.) или появление признака направление к онкологу диспансера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тсутствие </a:t>
                      </a: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направления на </a:t>
                      </a:r>
                      <a:r>
                        <a:rPr lang="ru-RU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дообследование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370" marR="39370" marT="64770" marB="647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" action="ppaction://hlinkfile" tooltip="1.3. Сопоставление даты появления признака &quot;Подозрение на злокачественное новообразование&quot; у врача-онколога с датой признаков &quot;Направление на дообследование&quot; и &quot;Метод диагностического исследования&quot; (лабораторная диагностика, инструментальная диагностика, "/>
                        </a:rPr>
                        <a:t>1.3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370" marR="39370" marT="64770" marB="6477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627148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r>
              <a:rPr lang="ru-RU" dirty="0" smtClean="0"/>
              <a:t>18</a:t>
            </a:r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1440000" y="82583"/>
            <a:ext cx="73437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187005" y="199747"/>
            <a:ext cx="782352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соблюдения сроков с момента выявления до постановки диагноза пациентов с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ОЗ</a:t>
            </a:r>
            <a:endParaRPr lang="ru-RU" sz="20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 descr="tfoms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648" y="11983"/>
            <a:ext cx="1052692" cy="896737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 flipV="1">
            <a:off x="323528" y="1196752"/>
            <a:ext cx="8493133" cy="127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9" name="Содержимое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4986338"/>
              </p:ext>
            </p:extLst>
          </p:nvPr>
        </p:nvGraphicFramePr>
        <p:xfrm>
          <a:off x="124604" y="1368006"/>
          <a:ext cx="8894792" cy="5061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78"/>
                <a:gridCol w="3076762"/>
                <a:gridCol w="2281088"/>
                <a:gridCol w="1322364"/>
              </a:tblGrid>
              <a:tr h="593168">
                <a:tc>
                  <a:txBody>
                    <a:bodyPr/>
                    <a:lstStyle/>
                    <a:p>
                      <a:pPr algn="l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Сопоставление признаков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Причина отбора на экспертные мероприятия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Соответствующий пункт регламента СП3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9975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том числе на биопсию</a:t>
                      </a:r>
                    </a:p>
                  </a:txBody>
                  <a:tcPr marL="39370" marR="39370" marT="64770" marB="6477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Подозрение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 ЗНО у онколога  - дата направления на биопсию или появление признака направление к онкологу  диспансера</a:t>
                      </a:r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70" marR="39370" marT="64770" marB="647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нтервал </a:t>
                      </a: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 и более дней или 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отказа в </a:t>
                      </a: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направлении на биопсию отказано</a:t>
                      </a:r>
                    </a:p>
                  </a:txBody>
                  <a:tcPr marL="39370" marR="39370" marT="64770" marB="647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" action="ppaction://hlinkfile" tooltip="1.2. Сопоставление даты появления признака &quot;Подозрение на злокачественное новообразование&quot; у врача-онколога с датой признака &quot;Направление на биопсию&quot; или появления признака &quot;Направление к онкологу&quot; (онкологического диспансера), свидетельствующего об отсут"/>
                        </a:rPr>
                        <a:t>1.2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370" marR="39370" marT="64770" marB="64770" anchor="ctr"/>
                </a:tc>
              </a:tr>
              <a:tr h="116999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том числе на диагностические обследования</a:t>
                      </a:r>
                    </a:p>
                  </a:txBody>
                  <a:tcPr marL="39370" marR="39370" marT="64770" marB="6477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Подозрение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 ЗНО у онколога  - дата направления на </a:t>
                      </a:r>
                      <a:r>
                        <a:rPr lang="ru-RU" sz="1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дообследование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-  метод диагностического  исследования (лабораторная, инструментальная, лучевая и др.) или появление признака направление к онкологу диспансера</a:t>
                      </a:r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70" marR="39370" marT="64770" marB="647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нтервал </a:t>
                      </a: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 и более дней в направлении на </a:t>
                      </a:r>
                      <a:r>
                        <a:rPr lang="ru-RU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дообследование</a:t>
                      </a: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или в проведении </a:t>
                      </a:r>
                      <a:r>
                        <a:rPr lang="ru-RU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дообследования</a:t>
                      </a: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отказано</a:t>
                      </a:r>
                    </a:p>
                  </a:txBody>
                  <a:tcPr marL="39370" marR="39370" marT="64770" marB="647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" action="ppaction://hlinkfile" tooltip="1.3. Сопоставление даты появления признака &quot;Подозрение на злокачественное новообразование&quot; у врача-онколога с датой признаков &quot;Направление на дообследование&quot; и &quot;Метод диагностического исследования&quot; (лабораторная диагностика, инструментальная диагностика, "/>
                        </a:rPr>
                        <a:t>1.3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370" marR="39370" marT="64770" marB="64770" anchor="ctr"/>
                </a:tc>
              </a:tr>
              <a:tr h="659568">
                <a:tc>
                  <a:txBody>
                    <a:bodyPr/>
                    <a:lstStyle/>
                    <a:p>
                      <a:pPr algn="l"/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Направлен к онкологу в специализированную МО с целью диагностики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Наличие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признака «сведения о случае лечения ОЗ» и отсутствие признака «подозрение на ЗНО» до начала лечения от 3 мес. до 1 года</a:t>
                      </a:r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Интервал 2 и более дней в направлении на </a:t>
                      </a:r>
                      <a:r>
                        <a:rPr lang="ru-RU" sz="14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дообследование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или в проведении </a:t>
                      </a:r>
                      <a:r>
                        <a:rPr lang="ru-RU" sz="14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дообследования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отказано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sng" strike="noStrike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1.4.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582007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r>
              <a:rPr lang="ru-RU" dirty="0" smtClean="0"/>
              <a:t>1</a:t>
            </a:r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1440000" y="82583"/>
            <a:ext cx="73437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187005" y="199747"/>
            <a:ext cx="782352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соблюдения сроков с момента выявления до постановки диагноза пациентов с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ОЗ</a:t>
            </a:r>
            <a:endParaRPr lang="ru-RU" sz="20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 descr="tfoms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648" y="11983"/>
            <a:ext cx="1052692" cy="896737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 flipV="1">
            <a:off x="323528" y="968028"/>
            <a:ext cx="8493133" cy="127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0" name="Содержимое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6160523"/>
              </p:ext>
            </p:extLst>
          </p:nvPr>
        </p:nvGraphicFramePr>
        <p:xfrm>
          <a:off x="69594" y="1052736"/>
          <a:ext cx="9001000" cy="5657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  <a:gridCol w="2990238"/>
                <a:gridCol w="2592288"/>
                <a:gridCol w="1330242"/>
              </a:tblGrid>
              <a:tr h="491134"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Сопоставление признаков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Причина отбора на экспертные мероприятия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Соответствующий пункт регламента СП3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6231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r>
                        <a:rPr lang="ru-RU" sz="1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роведена </a:t>
                      </a: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консультация онколога специализированного учреждения</a:t>
                      </a:r>
                    </a:p>
                  </a:txBody>
                  <a:tcPr marL="39370" marR="39370" marT="64770" marB="6477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Направление к онкологу </a:t>
                      </a:r>
                      <a:r>
                        <a:rPr lang="ru-RU" sz="1200" b="1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онкодиспансера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370" marR="39370" marT="64770" marB="647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70" marR="39370" marT="64770" marB="647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strike="noStrike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" action="ppaction://hlinkfile" tooltip="1.3. Сопоставление даты появления признака &quot;Подозрение на злокачественное новообразование&quot; у врача-онколога с датой признаков &quot;Направление на дообследование&quot; и &quot;Метод диагностического исследования&quot; (лабораторная диагностика, инструментальная диагностика, "/>
                        </a:rPr>
                        <a:t>1.3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370" marR="39370" marT="64770" marB="64770" anchor="ctr"/>
                </a:tc>
              </a:tr>
              <a:tr h="10119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Установлено впервые ЗНО в результате проведения диагностических мероприятий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врачом-онкологом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370" marR="39370" marT="64770" marB="6477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Дата приёма врача-онколога – с диагнозом ОЗ «сведения о случае лечения ОЗ»  и/или дата первичного приёма онколога с датами раздела «диагностический блок»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370" marR="39370" marT="64770" marB="647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нтервал </a:t>
                      </a: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между приемами врача-онколога (с целью проведения диагностических исследований) более 16 календарных дней или диагноз не установлен</a:t>
                      </a:r>
                    </a:p>
                  </a:txBody>
                  <a:tcPr marL="39370" marR="39370" marT="64770" marB="647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" action="ppaction://hlinkfile" tooltip="1.5. Сопоставление даты приема врача-онколога с уже установленным верифицированным диагнозом онкологического заболевания: наличие заполненных полей раздела &quot;Сведения о случае лечения онкологического заболевания&quot; (стадия, классификация по TNM и т.д.) и/или"/>
                        </a:rPr>
                        <a:t>1.5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370" marR="39370" marT="64770" marB="64770" anchor="ctr"/>
                </a:tc>
              </a:tr>
              <a:tr h="50995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Проведен консилиум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370" marR="39370" marT="64770" marB="6477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Дата «сведения о проведении консилиума»  и/или дата начала лечения ОЗ с  датой «код результата</a:t>
                      </a:r>
                      <a:r>
                        <a:rPr lang="ru-RU" sz="1200" b="1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диагностики»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370" marR="39370" marT="64770" marB="647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нтервал </a:t>
                      </a: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более 10 календарных дней или отсутствии консилиума</a:t>
                      </a:r>
                    </a:p>
                  </a:txBody>
                  <a:tcPr marL="39370" marR="39370" marT="64770" marB="647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" action="ppaction://hlinkfile" tooltip="1.6. Сопоставление даты признака &quot;Сведения о проведении консилиума&quot; и/или даты начала лечения онкологического заболевания (хирургического, лекарственной или лучевой терапии) с датой признака &quot;Код результата диагностики&quot;."/>
                        </a:rPr>
                        <a:t>1.6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370" marR="39370" marT="64770" marB="64770" anchor="ctr"/>
                </a:tc>
              </a:tr>
              <a:tr h="39355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Начато лечение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370" marR="39370" marT="64770" marB="6477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70" marR="39370" marT="64770" marB="647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интервал более 10 календарных дней или отсутствии консилиума</a:t>
                      </a:r>
                    </a:p>
                  </a:txBody>
                  <a:tcPr marL="39370" marR="39370" marT="64770" marB="647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" action="ppaction://hlinkfile" tooltip="1.6. Сопоставление даты признака &quot;Сведения о проведении консилиума&quot; и/или даты начала лечения онкологического заболевания (хирургического, лекарственной или лучевой терапии) с датой признака &quot;Код результата диагностики&quot;."/>
                        </a:rPr>
                        <a:t>1.6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370" marR="39370" marT="64770" marB="64770" anchor="ctr"/>
                </a:tc>
              </a:tr>
              <a:tr h="1118004">
                <a:tc>
                  <a:txBody>
                    <a:bodyPr/>
                    <a:lstStyle/>
                    <a:p>
                      <a:pPr algn="l"/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дата «сведения о проведении консилиума»  и/или дата начала лечения ОЗ с  датой</a:t>
                      </a:r>
                      <a:r>
                        <a:rPr lang="ru-RU" sz="1200" b="1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признака впервые установленного диагноза группы С при отсутствии гистологической верификации диагноза (отсутствие показаний для </a:t>
                      </a:r>
                      <a:r>
                        <a:rPr lang="ru-RU" sz="1200" b="1" baseline="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патанатомического</a:t>
                      </a:r>
                      <a:r>
                        <a:rPr lang="ru-RU" sz="1200" b="1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исследования в амбулаторных условиях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интервал более 15 календарных дней или отсутствии консилиума</a:t>
                      </a:r>
                    </a:p>
                  </a:txBody>
                  <a:tcPr marL="39370" marR="39370" marT="64770" marB="647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" action="ppaction://hlinkfile" tooltip="1.7. Сопоставление даты признака &quot;Сведения о проведении консилиума&quot; и/или даты начала лечения онкологического заболевания (хирургического, лекарственной или лучевой терапии) с датой признака впервые установленного (предварительного) диагноза группы &quot;C&quot; у "/>
                        </a:rPr>
                        <a:t>1.7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370" marR="39370" marT="64770" marB="6477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977126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r>
              <a:rPr lang="ru-RU" dirty="0" smtClean="0"/>
              <a:t>2</a:t>
            </a:r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1440000" y="82583"/>
            <a:ext cx="73437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259739" y="71746"/>
            <a:ext cx="782352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Информационное сопровождение пациентов с онкологическими заболеваниями</a:t>
            </a:r>
          </a:p>
        </p:txBody>
      </p:sp>
      <p:pic>
        <p:nvPicPr>
          <p:cNvPr id="13" name="Рисунок 12" descr="tfoms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648" y="11983"/>
            <a:ext cx="1052692" cy="896737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 flipV="1">
            <a:off x="266813" y="932422"/>
            <a:ext cx="8493133" cy="127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259013" y="1025970"/>
            <a:ext cx="1424867" cy="37220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1">
                <a:alpha val="1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358908" y="1025970"/>
            <a:ext cx="1424867" cy="37220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1">
                <a:alpha val="1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Поводы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899592" y="1398174"/>
            <a:ext cx="144016" cy="216024"/>
          </a:xfrm>
          <a:prstGeom prst="downArrow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solidFill>
              <a:schemeClr val="tx1">
                <a:alpha val="1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266813" y="1614198"/>
            <a:ext cx="4017155" cy="80669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1">
                <a:alpha val="1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Содействие при обеспечении надлежащего КМП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766620" y="1614198"/>
            <a:ext cx="4017155" cy="80669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1">
                <a:alpha val="1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Обращение ЗЛ  или его представителя в СМО за консультацией или в связи с нарушенными правами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66813" y="2636912"/>
            <a:ext cx="4017155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1">
                <a:alpha val="1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прав граждан на получение МП в рамках ТП ОМС в соответствии с порядками оказания МП и клиническими рекомендациями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789792" y="2636912"/>
            <a:ext cx="4017155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1">
                <a:alpha val="1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Предстоящий этап диагностики и/или лечения заболевания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Стрелка вниз 25"/>
          <p:cNvSpPr/>
          <p:nvPr/>
        </p:nvSpPr>
        <p:spPr>
          <a:xfrm>
            <a:off x="899592" y="2420888"/>
            <a:ext cx="144016" cy="216024"/>
          </a:xfrm>
          <a:prstGeom prst="downArrow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solidFill>
              <a:schemeClr val="tx1">
                <a:alpha val="1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>
            <a:off x="8103388" y="1398174"/>
            <a:ext cx="144016" cy="216024"/>
          </a:xfrm>
          <a:prstGeom prst="downArrow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solidFill>
              <a:schemeClr val="tx1">
                <a:alpha val="1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низ 27"/>
          <p:cNvSpPr/>
          <p:nvPr/>
        </p:nvSpPr>
        <p:spPr>
          <a:xfrm>
            <a:off x="8103820" y="2420888"/>
            <a:ext cx="144016" cy="216024"/>
          </a:xfrm>
          <a:prstGeom prst="downArrow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solidFill>
              <a:schemeClr val="tx1">
                <a:alpha val="1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266813" y="3573016"/>
            <a:ext cx="4017155" cy="100811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1">
                <a:alpha val="1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удовлетворенности ЗЛ результатами лечебно-диагностических мероприятий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Стрелка вниз 29"/>
          <p:cNvSpPr/>
          <p:nvPr/>
        </p:nvSpPr>
        <p:spPr>
          <a:xfrm>
            <a:off x="899438" y="3356992"/>
            <a:ext cx="144016" cy="216024"/>
          </a:xfrm>
          <a:prstGeom prst="downArrow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solidFill>
              <a:schemeClr val="tx1">
                <a:alpha val="1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4789792" y="3573016"/>
            <a:ext cx="4017155" cy="100811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1">
                <a:alpha val="1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Пропущенный пациентом и/или нарушенные сроки получения очередного этапа лечения заболевания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Стрелка вниз 31"/>
          <p:cNvSpPr/>
          <p:nvPr/>
        </p:nvSpPr>
        <p:spPr>
          <a:xfrm>
            <a:off x="8103820" y="3356992"/>
            <a:ext cx="144016" cy="216024"/>
          </a:xfrm>
          <a:prstGeom prst="downArrow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solidFill>
              <a:schemeClr val="tx1">
                <a:alpha val="1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9275"/>
              </p:ext>
            </p:extLst>
          </p:nvPr>
        </p:nvGraphicFramePr>
        <p:xfrm>
          <a:off x="259013" y="4725144"/>
          <a:ext cx="8547933" cy="151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9311"/>
                <a:gridCol w="2849311"/>
                <a:gridCol w="2849311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 1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 2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 3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239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Техническая реализация информирования (рассылка информационных сообщений  всеми применяемыми способами)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Информирование и/или анкетирование в случаях,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связанных с выяснением причин нарушений сроков этапного лечения (диагностики)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Информационное сопровождение ЗЛ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рамках контроля фактически оказанной МП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614750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r>
              <a:rPr lang="ru-RU" dirty="0" smtClean="0"/>
              <a:t>20</a:t>
            </a:r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1440000" y="82583"/>
            <a:ext cx="73437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115616" y="125745"/>
            <a:ext cx="782352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определения стадии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ОЗ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выбора метода лечения</a:t>
            </a:r>
          </a:p>
        </p:txBody>
      </p:sp>
      <p:pic>
        <p:nvPicPr>
          <p:cNvPr id="13" name="Рисунок 12" descr="tfoms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648" y="11983"/>
            <a:ext cx="1052692" cy="896737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 flipV="1">
            <a:off x="266813" y="968028"/>
            <a:ext cx="8493133" cy="127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960777"/>
              </p:ext>
            </p:extLst>
          </p:nvPr>
        </p:nvGraphicFramePr>
        <p:xfrm>
          <a:off x="266813" y="1196752"/>
          <a:ext cx="2759968" cy="5256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9968"/>
              </a:tblGrid>
              <a:tr h="10801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Составление признаков стадии заболевания и 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TNM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176464">
                <a:tc>
                  <a:txBody>
                    <a:bodyPr/>
                    <a:lstStyle/>
                    <a:p>
                      <a:pPr marL="379413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только по нозологиям, для которых соответствие является однозначным</a:t>
                      </a:r>
                    </a:p>
                    <a:p>
                      <a:pPr marL="379413" indent="-285750">
                        <a:buFont typeface="Arial" panose="020B0604020202020204" pitchFamily="34" charset="0"/>
                        <a:buChar char="•"/>
                      </a:pPr>
                      <a:endParaRPr lang="en-US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79413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при несоответствии все случаи подлежат ЭКМП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7970033"/>
              </p:ext>
            </p:extLst>
          </p:nvPr>
        </p:nvGraphicFramePr>
        <p:xfrm>
          <a:off x="3048000" y="1196752"/>
          <a:ext cx="5844480" cy="5256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4480"/>
              </a:tblGrid>
              <a:tr h="108656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Сопоставление признаков стадии заболевания  с выбранным методом лечения (хирургический, лекарственная или лучевая терапия) на соответствие клиническим рекомендациям </a:t>
                      </a:r>
                    </a:p>
                  </a:txBody>
                  <a:tcPr/>
                </a:tc>
              </a:tr>
              <a:tr h="4170018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при несоответствии все случаи подлежат ЭКМП </a:t>
                      </a:r>
                    </a:p>
                    <a:p>
                      <a:pPr>
                        <a:buNone/>
                      </a:pPr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при ЭКМП также оценивается </a:t>
                      </a:r>
                    </a:p>
                    <a:p>
                      <a:pPr marL="266700" indent="0">
                        <a:buNone/>
                      </a:pPr>
                      <a:r>
                        <a:rPr lang="ru-RU" sz="1400" b="1" dirty="0" smtClean="0"/>
                        <a:t>- 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соответствие технологии взятия </a:t>
                      </a:r>
                      <a:r>
                        <a:rPr lang="ru-RU" sz="1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биопсийного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(операционного) материала требованиям клинических рекомендаций;</a:t>
                      </a:r>
                    </a:p>
                    <a:p>
                      <a:pPr marL="266700" indent="0">
                        <a:buNone/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 соответствие формы направления в патолого-анатомическое бюро (отделение) форме согласно приложению N 2 к приказу Министерства здравоохранения Российской Федерации от 24.03.2016 N 179н "О Правилах проведения патолого-анатомических исследований";</a:t>
                      </a:r>
                    </a:p>
                    <a:p>
                      <a:pPr marL="266700" indent="0">
                        <a:buFontTx/>
                        <a:buChar char="-"/>
                      </a:pP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полнота заключения морфологического или </a:t>
                      </a:r>
                      <a:r>
                        <a:rPr lang="ru-RU" sz="1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иммуногистохимического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исследования в соответствии с клиническими рекомендациями (приложение 1- протокол контроля патоморфологического исследования)</a:t>
                      </a:r>
                    </a:p>
                    <a:p>
                      <a:pPr marL="93663" indent="-93663">
                        <a:buNone/>
                      </a:pPr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93663" indent="-1588">
                        <a:buNone/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Сопоставление признака «диспансерное наблюдение» для оценки своевременности постановки на Д учёт и проведения диспансерных осмотров. При несоблюдении – экспертиза (при раке молочной железы на основе протокола контроля маммографии (приложение 2)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596996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r>
              <a:rPr lang="ru-RU" dirty="0" smtClean="0"/>
              <a:t>21</a:t>
            </a:r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1440000" y="82583"/>
            <a:ext cx="73437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115616" y="125745"/>
            <a:ext cx="782352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степени достижения запланированного результата при проведении химиотерапии</a:t>
            </a:r>
          </a:p>
        </p:txBody>
      </p:sp>
      <p:pic>
        <p:nvPicPr>
          <p:cNvPr id="13" name="Рисунок 12" descr="tfoms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648" y="11983"/>
            <a:ext cx="1052692" cy="896737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 flipV="1">
            <a:off x="266813" y="968028"/>
            <a:ext cx="8493133" cy="127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Текст 4"/>
          <p:cNvSpPr txBox="1">
            <a:spLocks/>
          </p:cNvSpPr>
          <p:nvPr/>
        </p:nvSpPr>
        <p:spPr>
          <a:xfrm>
            <a:off x="191379" y="1052736"/>
            <a:ext cx="8747757" cy="1152128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alpha val="37000"/>
              </a:schemeClr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Тематическая МЭЭ проводится по 100% случаев лечения с проведением химиотерапии и/или при наличии заполненных полей раздела «Сведения о КСГ/КПГ», отобранных по соответствующим кодам КСГ.</a:t>
            </a:r>
          </a:p>
          <a:p>
            <a:pPr algn="just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При выявлении признаков нарушения качества МП отбираются на ЭКМП случаи несоблюдения своевременности начала, окончания и возобновления курсов химиотерапии (при отсутствии признаков «противопоказание» или «отказ»).</a:t>
            </a:r>
          </a:p>
          <a:p>
            <a:pPr algn="just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Специалист–эксперт в рамках отбора на ЭКМП оформляет «Протокол выполнения клинических рекомендаций» (приложение 3 к МР) в 2 экземплярах: 1-приложение к акту МЭЭ, 2 – передаёт эксперту КМП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одержимое 7"/>
          <p:cNvSpPr txBox="1">
            <a:spLocks/>
          </p:cNvSpPr>
          <p:nvPr/>
        </p:nvSpPr>
        <p:spPr>
          <a:xfrm>
            <a:off x="191379" y="2371192"/>
            <a:ext cx="8747758" cy="42484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Критерии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Да/Нет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Наличие в первичной медицинской документации информированного добровольного согласия пациента, включая полную информацию о целях, методах и связанном риске, различных схемах и вариантах ХТ, применения отдельных препаратов и их комбинаций, предполагаемом результате (нужное подчеркнуть)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Наличие в первичной медицинской документации протокола консилиума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Наличие в ПМД полного протокола гистологического исследования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Наличие в ПМД полного протокола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иммуногистохимического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исследования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Диагноз по МКБ-10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N КСГ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Код и наименование схемы ХТ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N курса ХТ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N линии ХТ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ХТ препарат и доза: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Масса тела: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Отсутствие расчета разовой дозы ХТ препарата, обоснования режима ХТ, способа и кратности введения ЛП, длительность курса и обоснования назначения конкретного ЛС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Рост: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Площадь тела: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Наличие обоснования редукции (уменьшения) дозы ХТ препарата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Лабораторные показатели от _____________ (дата) перед началом ХТ: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Гемоглобин _______ Эритроциты ______ Лейкоциты _______ МНО ______ АЧТВ ______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Дата введения ХТ препарата: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Введение ХТ препарата в дозе, не соответствующей расчету по площади поверхности тела или массе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Нарушения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дозо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-интервальных требований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Невыполнение требований своевременного начала, окончания и возобновления очередного цикла введения ХТ препаратов, несоблюдение сроков лечения курсами ХТ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Нарушение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этапности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лечения, отсутствие или несвоевременный перевод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Дата предыдущего введения: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Дата следующего введения: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Оценены факторы риска для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антикоагулянтной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профилактики ВТЭО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Выполнены все требования клинических рекомендаций по профилактике и лечению тошноты и рвоты, включая указание препаратов, доз, периодов и времени введения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Выполнены все требования клинических рекомендаций по профилактике кардиоваскулярной токсичности, индуцированной ХТ и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таргетными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препаратами.</a:t>
            </a:r>
          </a:p>
          <a:p>
            <a:pPr marL="360363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При лечении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антрациклинами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трастузумабом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- выполнение ЭХО КГ перед началом терапии и далее через 3, 6, 9, 12, 18 месяцев</a:t>
            </a:r>
          </a:p>
          <a:p>
            <a:pPr marL="0" indent="0">
              <a:buNone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11408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r>
              <a:rPr lang="ru-RU" dirty="0" smtClean="0"/>
              <a:t>22</a:t>
            </a:r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1440000" y="82583"/>
            <a:ext cx="73437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115616" y="125745"/>
            <a:ext cx="782352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степени достижения запланированного результата при проведении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химиотерапии</a:t>
            </a:r>
            <a:endParaRPr lang="ru-RU" sz="24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 descr="tfoms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648" y="11983"/>
            <a:ext cx="1052692" cy="896737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 flipV="1">
            <a:off x="266813" y="968028"/>
            <a:ext cx="8493133" cy="127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Текст 4"/>
          <p:cNvSpPr txBox="1">
            <a:spLocks/>
          </p:cNvSpPr>
          <p:nvPr/>
        </p:nvSpPr>
        <p:spPr>
          <a:xfrm>
            <a:off x="206393" y="1196752"/>
            <a:ext cx="8786874" cy="5112568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alpha val="37000"/>
              </a:schemeClr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На ЭКМП осуществляется оценка:</a:t>
            </a:r>
          </a:p>
          <a:p>
            <a:pPr algn="ctr"/>
            <a:endParaRPr lang="ru-RU" sz="15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1200"/>
              </a:spcAft>
            </a:pP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соответствия выбранной схемы химиотерапии стадии заболевания;</a:t>
            </a:r>
          </a:p>
          <a:p>
            <a:pPr algn="just">
              <a:spcAft>
                <a:spcPts val="1200"/>
              </a:spcAft>
            </a:pP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соответствия расчета разовой дозы введенного химиопрепарата расчету дозы по формуле с учетом массы тела или площади поверхности тела;</a:t>
            </a:r>
          </a:p>
          <a:p>
            <a:pPr algn="just">
              <a:spcAft>
                <a:spcPts val="1200"/>
              </a:spcAft>
            </a:pP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соблюдения "</a:t>
            </a:r>
            <a:r>
              <a:rPr lang="ru-RU" sz="1500" b="1" dirty="0" err="1" smtClean="0">
                <a:latin typeface="Times New Roman" pitchFamily="18" charset="0"/>
                <a:cs typeface="Times New Roman" pitchFamily="18" charset="0"/>
              </a:rPr>
              <a:t>дозо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-интервальных требований" при применении лекарственной и лучевой терапии;</a:t>
            </a:r>
          </a:p>
          <a:p>
            <a:pPr algn="just">
              <a:spcAft>
                <a:spcPts val="1200"/>
              </a:spcAft>
            </a:pP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полноты проведения диагностических исследований, направленных на своевременность диагностики осложнений лекарственной терапии (химиотерапии);</a:t>
            </a:r>
          </a:p>
          <a:p>
            <a:pPr algn="just">
              <a:spcAft>
                <a:spcPts val="1200"/>
              </a:spcAft>
            </a:pP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своевременности и полноты проведения пациентам поддерживающей терапии и терапии, направленной на профилактику осложнений лекарственной (химиотерапии) (в </a:t>
            </a:r>
            <a:r>
              <a:rPr lang="ru-RU" sz="1500" b="1" dirty="0" err="1" smtClean="0">
                <a:latin typeface="Times New Roman" pitchFamily="18" charset="0"/>
                <a:cs typeface="Times New Roman" pitchFamily="18" charset="0"/>
              </a:rPr>
              <a:t>т.ч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., тошноты и рвоты, тромбоэмболических осложнений, кардиоваскулярной токсичности, </a:t>
            </a:r>
            <a:r>
              <a:rPr lang="ru-RU" sz="1500" b="1" dirty="0" err="1" smtClean="0">
                <a:latin typeface="Times New Roman" pitchFamily="18" charset="0"/>
                <a:cs typeface="Times New Roman" pitchFamily="18" charset="0"/>
              </a:rPr>
              <a:t>гепатотоксичности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, анемии и лейкопении, индуцированных противоопухолевой химиотерапией);</a:t>
            </a:r>
          </a:p>
          <a:p>
            <a:pPr algn="just">
              <a:spcAft>
                <a:spcPts val="1200"/>
              </a:spcAft>
            </a:pP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отсутствия в медицинской документации определения прогноза пациента (в </a:t>
            </a:r>
            <a:r>
              <a:rPr lang="ru-RU" sz="1500" b="1" dirty="0" err="1" smtClean="0">
                <a:latin typeface="Times New Roman" pitchFamily="18" charset="0"/>
                <a:cs typeface="Times New Roman" pitchFamily="18" charset="0"/>
              </a:rPr>
              <a:t>т.ч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. в рамках консилиума и планируемого результата оказания МП (в </a:t>
            </a:r>
            <a:r>
              <a:rPr lang="ru-RU" sz="1500" b="1" dirty="0" err="1" smtClean="0">
                <a:latin typeface="Times New Roman" pitchFamily="18" charset="0"/>
                <a:cs typeface="Times New Roman" pitchFamily="18" charset="0"/>
              </a:rPr>
              <a:t>т.ч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. с учетом изменения клинической группы)</a:t>
            </a:r>
          </a:p>
        </p:txBody>
      </p:sp>
    </p:spTree>
    <p:extLst>
      <p:ext uri="{BB962C8B-B14F-4D97-AF65-F5344CB8AC3E}">
        <p14:creationId xmlns:p14="http://schemas.microsoft.com/office/powerpoint/2010/main" val="212374377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r>
              <a:rPr lang="ru-RU" dirty="0" smtClean="0"/>
              <a:t>23</a:t>
            </a:r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1440000" y="82583"/>
            <a:ext cx="73437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115616" y="125745"/>
            <a:ext cx="782352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проведения ЭКМП </a:t>
            </a:r>
            <a:br>
              <a:rPr lang="ru-RU" sz="24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Выявляемые дефекты оказания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МП</a:t>
            </a:r>
            <a:endParaRPr lang="ru-RU" sz="24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 descr="tfoms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648" y="11983"/>
            <a:ext cx="1052692" cy="896737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 flipV="1">
            <a:off x="266813" y="968028"/>
            <a:ext cx="8493133" cy="127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Текст 4"/>
          <p:cNvSpPr txBox="1">
            <a:spLocks/>
          </p:cNvSpPr>
          <p:nvPr/>
        </p:nvSpPr>
        <p:spPr>
          <a:xfrm>
            <a:off x="206393" y="1340768"/>
            <a:ext cx="8786874" cy="489654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alpha val="37000"/>
              </a:schemeClr>
            </a:solidFill>
          </a:ln>
        </p:spPr>
        <p:txBody>
          <a:bodyPr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невыполнение диагностических или лечебных мероприятий, не повлиявших на состояние здоровья ЗЛ (3.2.1.):</a:t>
            </a:r>
          </a:p>
          <a:p>
            <a:pPr marL="550863" indent="-457200" algn="just">
              <a:buFont typeface="+mj-lt"/>
              <a:buAutoNum type="arabicPeriod"/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444500" indent="-350838" algn="just">
              <a:buFont typeface="+mj-lt"/>
              <a:buAutoNum type="arabicPeriod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отсутствие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расчета разовой дозы химиотерапевтического препарата, обоснования режима ХТ, способа и кратности введения лекарственного препарата, длительности курса и обоснования назначения ЛС или их комбинаций, предусмотренных клиническими рекомендациями;</a:t>
            </a:r>
          </a:p>
          <a:p>
            <a:pPr marL="444500" indent="-350838" algn="just">
              <a:buFont typeface="+mj-lt"/>
              <a:buAutoNum type="arabicPeriod"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отсутствие рекомендаций о конкретной дате явки для последующего курса ХТ, рекомендаций проведения контрольных лабораторных и инструментальных исследований и сроках их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проведения.</a:t>
            </a:r>
            <a:endParaRPr lang="ru-RU" sz="45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невыполнение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диагностических или лечебных мероприятий, приведших к ухудшению состояния здоровья (3.2.3.):</a:t>
            </a:r>
          </a:p>
          <a:p>
            <a:pPr marL="457200" indent="-457200" algn="just">
              <a:buFont typeface="+mj-lt"/>
              <a:buAutoNum type="arabicPeriod"/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введение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химиопрепарата в дозе, не соответствующей расчету по площади поверхности тела или массе тела пациента, предусмотренному действующими клиническими рекомендациями Ассоциации онкологов России (Рекомендации);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необоснованные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объективными причинами нарушения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дозо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-интервальных требований Рекомендаций;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отсутствие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полнообъемной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и своевременной поддерживающей терапии и терапии, направленной на профилактику осложнений ХТ;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невыполнение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требований своевременности начала, окончания и возобновления очередного цикла введения химиопрепаратов (гормонотерапии,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таргетной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терапии) или лучевой терапии, предусмотренных Рекомендациями;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несоблюдение сроков лечения курсами ХТ;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отсутствие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данных о коррекции сопутствующих заболеваний;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невыполнение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показанных контрольных лабораторных и инструментальных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исследований.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85341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r>
              <a:rPr lang="ru-RU" dirty="0" smtClean="0"/>
              <a:t>24</a:t>
            </a:r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1440000" y="82583"/>
            <a:ext cx="73437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115616" y="125745"/>
            <a:ext cx="782352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проведения ЭКМП </a:t>
            </a:r>
            <a:br>
              <a:rPr lang="ru-RU" sz="24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Выявляемые дефекты оказания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МП</a:t>
            </a:r>
            <a:endParaRPr lang="ru-RU" sz="24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 descr="tfoms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648" y="11983"/>
            <a:ext cx="1052692" cy="896737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 flipV="1">
            <a:off x="266813" y="968028"/>
            <a:ext cx="8493133" cy="127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Текст 4"/>
          <p:cNvSpPr txBox="1">
            <a:spLocks/>
          </p:cNvSpPr>
          <p:nvPr/>
        </p:nvSpPr>
        <p:spPr>
          <a:xfrm>
            <a:off x="206393" y="1340768"/>
            <a:ext cx="8786874" cy="453650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alpha val="37000"/>
              </a:schemeClr>
            </a:solidFill>
          </a:ln>
        </p:spPr>
        <p:txBody>
          <a:bodyPr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100" b="1" dirty="0">
                <a:latin typeface="Times New Roman" pitchFamily="18" charset="0"/>
                <a:cs typeface="Times New Roman" pitchFamily="18" charset="0"/>
              </a:rPr>
              <a:t>нарушение преемственности в лечении, приведшее к удлинению сроков и ухудшению состояния здоровья ЗЛ (3.6.)</a:t>
            </a:r>
          </a:p>
          <a:p>
            <a:pPr marL="457200" indent="-457200">
              <a:buFont typeface="+mj-lt"/>
              <a:buAutoNum type="arabicPeriod"/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отсутствие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перевода или несвоевременный перевод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онкобольного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в отделение другого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профиля/мед. организацию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более высокого уровня в соответствии с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показаниями;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нарушение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этапности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лечения ОЗ в соответствии с порядками оказания МП и (или) клиническими рекомендациями;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отсутствие назначения рекомендованных на более раннем этапе лечения диагностических и (или) лечебных мероприятий по данным выписного эпикриза в соответствии с показаниями</a:t>
            </a:r>
          </a:p>
          <a:p>
            <a:pPr>
              <a:buFontTx/>
              <a:buChar char="-"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b="1" dirty="0">
                <a:latin typeface="Times New Roman" pitchFamily="18" charset="0"/>
                <a:cs typeface="Times New Roman" pitchFamily="18" charset="0"/>
              </a:rPr>
              <a:t>необоснованная госпитализация в КС при возможности оказания в ДС (3.7.)</a:t>
            </a:r>
          </a:p>
          <a:p>
            <a:endParaRPr lang="ru-RU" sz="21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b="1" dirty="0">
                <a:latin typeface="Times New Roman" pitchFamily="18" charset="0"/>
                <a:cs typeface="Times New Roman" pitchFamily="18" charset="0"/>
              </a:rPr>
              <a:t>отсутствие в ПМД результатов 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обследований: отсутствие </a:t>
            </a:r>
            <a:r>
              <a:rPr lang="ru-RU" sz="2100" b="1" dirty="0">
                <a:latin typeface="Times New Roman" pitchFamily="18" charset="0"/>
                <a:cs typeface="Times New Roman" pitchFamily="18" charset="0"/>
              </a:rPr>
              <a:t>данных о своевременности начала, окончания и возобновления очередного цикла введения химиопрепаратов; протокола консилиума, полных протоколов гистологического и </a:t>
            </a:r>
            <a:r>
              <a:rPr lang="ru-RU" sz="2100" b="1" dirty="0" err="1">
                <a:latin typeface="Times New Roman" pitchFamily="18" charset="0"/>
                <a:cs typeface="Times New Roman" pitchFamily="18" charset="0"/>
              </a:rPr>
              <a:t>иммуногистохимического</a:t>
            </a:r>
            <a:r>
              <a:rPr lang="ru-RU" sz="2100" b="1" dirty="0">
                <a:latin typeface="Times New Roman" pitchFamily="18" charset="0"/>
                <a:cs typeface="Times New Roman" pitchFamily="18" charset="0"/>
              </a:rPr>
              <a:t> исследований и др. (4.2.)</a:t>
            </a:r>
          </a:p>
          <a:p>
            <a:endParaRPr lang="ru-RU" sz="21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b="1" dirty="0">
                <a:latin typeface="Times New Roman" pitchFamily="18" charset="0"/>
                <a:cs typeface="Times New Roman" pitchFamily="18" charset="0"/>
              </a:rPr>
              <a:t>отсутствие в ПМД информированного добровольного согласия пациента на определенное (химиотерапевтическое, хирургическое и т.д.) медицинское вмешательство и на отказ от него в соответствии со статьей 20 ФЗ N 323-ФЗ (4.3.)</a:t>
            </a:r>
          </a:p>
          <a:p>
            <a:pPr marL="0" indent="0"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62606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r>
              <a:rPr lang="ru-RU" dirty="0" smtClean="0"/>
              <a:t>25</a:t>
            </a:r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1440000" y="82583"/>
            <a:ext cx="73437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115616" y="125745"/>
            <a:ext cx="782352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Типовые стандартизированные схемы лечения пациентов со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ЗНО</a:t>
            </a:r>
            <a:endParaRPr lang="ru-RU" sz="24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 descr="tfoms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648" y="11983"/>
            <a:ext cx="1052692" cy="896737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 flipV="1">
            <a:off x="266813" y="968028"/>
            <a:ext cx="8493133" cy="127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Содержимое 3"/>
          <p:cNvSpPr txBox="1">
            <a:spLocks/>
          </p:cNvSpPr>
          <p:nvPr/>
        </p:nvSpPr>
        <p:spPr>
          <a:xfrm>
            <a:off x="258914" y="1196752"/>
            <a:ext cx="3114668" cy="504056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alpha val="37000"/>
              </a:schemeClr>
            </a:solidFill>
          </a:ln>
        </p:spPr>
        <p:txBody>
          <a:bodyPr>
            <a:normAutofit fontScale="3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4300" b="1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азработаны по основным 18 нозологическим формам ЗНО у взрослых:</a:t>
            </a:r>
          </a:p>
          <a:p>
            <a:pPr>
              <a:buFont typeface="Arial" pitchFamily="34" charset="0"/>
              <a:buNone/>
            </a:pP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Font typeface="Arial" pitchFamily="34" charset="0"/>
              <a:buNone/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- рак пищевода;</a:t>
            </a:r>
          </a:p>
          <a:p>
            <a:pPr>
              <a:buNone/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- рак поджелудочной железы;</a:t>
            </a:r>
          </a:p>
          <a:p>
            <a:pPr>
              <a:buNone/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- рак желудка;</a:t>
            </a:r>
          </a:p>
          <a:p>
            <a:pPr>
              <a:buFont typeface="Arial" pitchFamily="34" charset="0"/>
              <a:buNone/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- рак печени (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печеночноклеточный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>
              <a:buFont typeface="Arial" pitchFamily="34" charset="0"/>
              <a:buNone/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- рак гортани;</a:t>
            </a:r>
          </a:p>
          <a:p>
            <a:pPr>
              <a:buFont typeface="Arial" pitchFamily="34" charset="0"/>
              <a:buNone/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- рак щитовидной железы;</a:t>
            </a:r>
          </a:p>
          <a:p>
            <a:pPr>
              <a:buFont typeface="Arial" pitchFamily="34" charset="0"/>
              <a:buNone/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- рак легкого;</a:t>
            </a:r>
          </a:p>
          <a:p>
            <a:pPr>
              <a:buFont typeface="Arial" pitchFamily="34" charset="0"/>
              <a:buNone/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- рак паренхимы почки;</a:t>
            </a:r>
          </a:p>
          <a:p>
            <a:pPr>
              <a:buFont typeface="Arial" pitchFamily="34" charset="0"/>
              <a:buNone/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- рак шейки матки;</a:t>
            </a:r>
          </a:p>
          <a:p>
            <a:pPr>
              <a:buFont typeface="Arial" pitchFamily="34" charset="0"/>
              <a:buNone/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- рак тела матки;</a:t>
            </a:r>
          </a:p>
          <a:p>
            <a:pPr>
              <a:buFont typeface="Arial" pitchFamily="34" charset="0"/>
              <a:buNone/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- рак яичников;</a:t>
            </a:r>
          </a:p>
          <a:p>
            <a:pPr>
              <a:buFont typeface="Arial" pitchFamily="34" charset="0"/>
              <a:buNone/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- рак предстательной железы;</a:t>
            </a:r>
          </a:p>
          <a:p>
            <a:pPr>
              <a:buFont typeface="Arial" pitchFamily="34" charset="0"/>
              <a:buNone/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- рак мочевого пузыря;</a:t>
            </a:r>
          </a:p>
          <a:p>
            <a:pPr>
              <a:buFont typeface="Arial" pitchFamily="34" charset="0"/>
              <a:buNone/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- рак прямой кишки;</a:t>
            </a:r>
          </a:p>
          <a:p>
            <a:pPr>
              <a:buFont typeface="Arial" pitchFamily="34" charset="0"/>
              <a:buNone/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- меланома кожи;</a:t>
            </a:r>
          </a:p>
          <a:p>
            <a:pPr>
              <a:buFont typeface="Arial" pitchFamily="34" charset="0"/>
              <a:buNone/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- рак молочной железы;</a:t>
            </a:r>
          </a:p>
          <a:p>
            <a:pPr marL="88900" indent="-88900">
              <a:buNone/>
              <a:tabLst>
                <a:tab pos="0" algn="l"/>
              </a:tabLst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- рак ободочной кишки и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ректосигмоидного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отдела;</a:t>
            </a:r>
          </a:p>
          <a:p>
            <a:pPr marL="0" indent="0">
              <a:buFontTx/>
              <a:buChar char="-"/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рак кожи базальноклеточный и плоскоклеточный</a:t>
            </a:r>
          </a:p>
        </p:txBody>
      </p:sp>
      <p:sp>
        <p:nvSpPr>
          <p:cNvPr id="16" name="Содержимое 4"/>
          <p:cNvSpPr txBox="1">
            <a:spLocks/>
          </p:cNvSpPr>
          <p:nvPr/>
        </p:nvSpPr>
        <p:spPr>
          <a:xfrm>
            <a:off x="3858499" y="1196752"/>
            <a:ext cx="4900618" cy="504056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alpha val="37000"/>
              </a:schemeClr>
            </a:solidFill>
          </a:ln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Актуальные версии схем лечения пациентов размещены в "Электронном рубрикаторе клинических рекомендации" (http://cr.rosminzdrav.ru/), в "Приложении А3. Связанные документы".</a:t>
            </a:r>
          </a:p>
          <a:p>
            <a:endParaRPr lang="ru-RU" sz="35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Кодировка схем противоопухолевой лекарственной терапии соответствует </a:t>
            </a:r>
            <a:r>
              <a:rPr lang="ru-RU" sz="3500" b="1" dirty="0" err="1" smtClean="0">
                <a:latin typeface="Times New Roman" pitchFamily="18" charset="0"/>
                <a:cs typeface="Times New Roman" pitchFamily="18" charset="0"/>
              </a:rPr>
              <a:t>группировщику</a:t>
            </a: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  КСГ  2018 года</a:t>
            </a:r>
          </a:p>
          <a:p>
            <a:endParaRPr lang="ru-RU" sz="3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Схемы лечения пациентов позволяют:</a:t>
            </a:r>
          </a:p>
          <a:p>
            <a:pPr marL="0" indent="0">
              <a:buFont typeface="Arial" pitchFamily="34" charset="0"/>
              <a:buNone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- проводить анализ записей реестров счетов, в которых в качестве основного диагноза указаны диагнозы из рубрик C и D по МКБ-10 по основным нозологическим формам ЗНО у взрослых, т.е. при подтвержденном ЗНО;</a:t>
            </a:r>
          </a:p>
          <a:p>
            <a:pPr marL="0" indent="0">
              <a:buFont typeface="Arial" pitchFamily="34" charset="0"/>
              <a:buNone/>
            </a:pP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- ретроспективно проанализировать ведение пациента со ЗНО в зависимости от стадии заболевания и морфологического типа опухоли и в ряде случаев предусматривают различные варианты ведения пациента в зависимости от выбранной врачом тактики лечения при первичном лечении до момента прогрессирования или рецидива.</a:t>
            </a:r>
          </a:p>
          <a:p>
            <a:endParaRPr lang="ru-RU" sz="3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ru-RU" sz="3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Анализ проведенного лечения при прогрессировании и рецидиве ЗНО возможно производить на основании клинических рекомендаций</a:t>
            </a:r>
            <a:endParaRPr lang="ru-RU" sz="35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76937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r>
              <a:rPr lang="ru-RU" dirty="0" smtClean="0"/>
              <a:t>26</a:t>
            </a:r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1440000" y="82583"/>
            <a:ext cx="73437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115616" y="125745"/>
            <a:ext cx="782352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Пособие по применению регламента деятельности     СП 3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уровня</a:t>
            </a:r>
            <a:endParaRPr lang="ru-RU" sz="24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 descr="tfoms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648" y="11983"/>
            <a:ext cx="1052692" cy="896737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 flipV="1">
            <a:off x="266813" y="968028"/>
            <a:ext cx="8493133" cy="127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Содержимое 2"/>
          <p:cNvSpPr txBox="1">
            <a:spLocks/>
          </p:cNvSpPr>
          <p:nvPr/>
        </p:nvSpPr>
        <p:spPr>
          <a:xfrm>
            <a:off x="285720" y="1268760"/>
            <a:ext cx="8572560" cy="48252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I Этап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Формирование "Истории обращений пациента за МП" на каждого пациента с подозрением на ОЗ и/или с установленным диагнозом ОЗ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Таблица 1.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лучаи оказания МП пациентам в связи с подозрением на ОЗ и/или с установленным диагнозом ОЗ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II Этап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Осуществление контроля соблюдения сроков с момента выявления до постановки диагноза пациентам с ОЗ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Таблица 2.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езультаты контроля за соблюдением сроков от даты выявления подозрения на ЗНО до постановки диагноза ЗНО</a:t>
            </a:r>
          </a:p>
          <a:p>
            <a:pPr algn="just">
              <a:spcBef>
                <a:spcPts val="0"/>
              </a:spcBef>
              <a:spcAft>
                <a:spcPts val="1800"/>
              </a:spcAft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III Этап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Осуществление контроля определения стадии ОЗ и выбора метода лечения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IV Этап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Контроль степени достижения запланированного результата при проведении химиотерапии</a:t>
            </a:r>
          </a:p>
          <a:p>
            <a:pPr>
              <a:spcAft>
                <a:spcPts val="1800"/>
              </a:spcAft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Таблица 3.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езультаты ЭКМП, проведенной по случаям оказания МП в связи с подозрением на ОЗ и/или с установленным диагнозом ОЗ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92856815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19" y="44625"/>
            <a:ext cx="8784977" cy="362471"/>
          </a:xfrm>
        </p:spPr>
        <p:txBody>
          <a:bodyPr>
            <a:normAutofit/>
          </a:bodyPr>
          <a:lstStyle/>
          <a:p>
            <a:r>
              <a:rPr lang="ru-RU" sz="1400" b="1" dirty="0"/>
              <a:t>Схема учета медицинской помощи пациентам, страдающим злокачественными новообразованиями</a:t>
            </a:r>
            <a:endParaRPr lang="ru-RU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703750" y="975844"/>
            <a:ext cx="906771" cy="2022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700" dirty="0"/>
              <a:t>Дата направления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5177" y="1224615"/>
            <a:ext cx="1263459" cy="2022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700" dirty="0"/>
              <a:t>Вид направления</a:t>
            </a:r>
            <a:r>
              <a:rPr lang="en-US" sz="700" dirty="0"/>
              <a:t> </a:t>
            </a:r>
            <a:r>
              <a:rPr lang="en-US" sz="700" dirty="0">
                <a:solidFill>
                  <a:srgbClr val="00B050"/>
                </a:solidFill>
              </a:rPr>
              <a:t>(</a:t>
            </a:r>
            <a:r>
              <a:rPr lang="ru-RU" sz="700" dirty="0">
                <a:solidFill>
                  <a:srgbClr val="00B050"/>
                </a:solidFill>
              </a:rPr>
              <a:t>по </a:t>
            </a:r>
            <a:r>
              <a:rPr lang="en-US" sz="700" dirty="0">
                <a:solidFill>
                  <a:srgbClr val="00B050"/>
                </a:solidFill>
              </a:rPr>
              <a:t>V</a:t>
            </a:r>
            <a:r>
              <a:rPr lang="ru-RU" sz="700" dirty="0">
                <a:solidFill>
                  <a:srgbClr val="00B050"/>
                </a:solidFill>
              </a:rPr>
              <a:t>02</a:t>
            </a:r>
            <a:r>
              <a:rPr lang="en-US" sz="700" dirty="0">
                <a:solidFill>
                  <a:srgbClr val="00B050"/>
                </a:solidFill>
              </a:rPr>
              <a:t>8</a:t>
            </a:r>
            <a:r>
              <a:rPr lang="ru-RU" sz="700" dirty="0">
                <a:solidFill>
                  <a:srgbClr val="00B050"/>
                </a:solidFill>
              </a:rPr>
              <a:t>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3091" y="1674059"/>
            <a:ext cx="989943" cy="2022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B050"/>
                </a:solidFill>
              </a:rPr>
              <a:t>V</a:t>
            </a:r>
            <a:r>
              <a:rPr lang="ru-RU" sz="700" dirty="0">
                <a:solidFill>
                  <a:srgbClr val="00B050"/>
                </a:solidFill>
              </a:rPr>
              <a:t>02</a:t>
            </a:r>
            <a:r>
              <a:rPr lang="en-US" sz="700" dirty="0">
                <a:solidFill>
                  <a:srgbClr val="00B050"/>
                </a:solidFill>
              </a:rPr>
              <a:t>8</a:t>
            </a:r>
            <a:r>
              <a:rPr lang="ru-RU" sz="700" dirty="0">
                <a:solidFill>
                  <a:srgbClr val="00B050"/>
                </a:solidFill>
              </a:rPr>
              <a:t>: </a:t>
            </a:r>
            <a:r>
              <a:rPr lang="en-US" sz="700" dirty="0">
                <a:solidFill>
                  <a:srgbClr val="00B050"/>
                </a:solidFill>
              </a:rPr>
              <a:t>1 - </a:t>
            </a:r>
            <a:r>
              <a:rPr lang="ru-RU" sz="700" dirty="0"/>
              <a:t>к онкологу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10684" y="1682579"/>
            <a:ext cx="1043904" cy="2022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B050"/>
                </a:solidFill>
              </a:rPr>
              <a:t>V</a:t>
            </a:r>
            <a:r>
              <a:rPr lang="ru-RU" sz="700" dirty="0">
                <a:solidFill>
                  <a:srgbClr val="00B050"/>
                </a:solidFill>
              </a:rPr>
              <a:t>02</a:t>
            </a:r>
            <a:r>
              <a:rPr lang="en-US" sz="700" dirty="0">
                <a:solidFill>
                  <a:srgbClr val="00B050"/>
                </a:solidFill>
              </a:rPr>
              <a:t>8</a:t>
            </a:r>
            <a:r>
              <a:rPr lang="ru-RU" sz="700" dirty="0">
                <a:solidFill>
                  <a:srgbClr val="00B050"/>
                </a:solidFill>
              </a:rPr>
              <a:t>: 2</a:t>
            </a:r>
            <a:r>
              <a:rPr lang="en-US" sz="700" dirty="0">
                <a:solidFill>
                  <a:srgbClr val="00B050"/>
                </a:solidFill>
              </a:rPr>
              <a:t> - </a:t>
            </a:r>
            <a:r>
              <a:rPr lang="ru-RU" sz="700" dirty="0"/>
              <a:t>на биопсию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56309" y="1681531"/>
            <a:ext cx="1338439" cy="2022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B050"/>
                </a:solidFill>
              </a:rPr>
              <a:t>V</a:t>
            </a:r>
            <a:r>
              <a:rPr lang="ru-RU" sz="700" dirty="0">
                <a:solidFill>
                  <a:srgbClr val="00B050"/>
                </a:solidFill>
              </a:rPr>
              <a:t>02</a:t>
            </a:r>
            <a:r>
              <a:rPr lang="en-US" sz="700" dirty="0">
                <a:solidFill>
                  <a:srgbClr val="00B050"/>
                </a:solidFill>
              </a:rPr>
              <a:t>8</a:t>
            </a:r>
            <a:r>
              <a:rPr lang="ru-RU" sz="700" dirty="0">
                <a:solidFill>
                  <a:srgbClr val="00B050"/>
                </a:solidFill>
              </a:rPr>
              <a:t>: 3</a:t>
            </a:r>
            <a:r>
              <a:rPr lang="en-US" sz="700" dirty="0">
                <a:solidFill>
                  <a:srgbClr val="00B050"/>
                </a:solidFill>
              </a:rPr>
              <a:t> - </a:t>
            </a:r>
            <a:r>
              <a:rPr lang="ru-RU" sz="700" dirty="0"/>
              <a:t>на </a:t>
            </a:r>
            <a:r>
              <a:rPr lang="ru-RU" sz="700" dirty="0" err="1"/>
              <a:t>дообследование</a:t>
            </a:r>
            <a:endParaRPr lang="ru-RU" sz="700" dirty="0"/>
          </a:p>
        </p:txBody>
      </p:sp>
      <p:sp>
        <p:nvSpPr>
          <p:cNvPr id="26" name="TextBox 25"/>
          <p:cNvSpPr txBox="1"/>
          <p:nvPr/>
        </p:nvSpPr>
        <p:spPr>
          <a:xfrm>
            <a:off x="5101416" y="506432"/>
            <a:ext cx="3595656" cy="6001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900" b="1" u="sng" dirty="0"/>
              <a:t>ЛЕЧЕНИЕ</a:t>
            </a:r>
            <a:endParaRPr lang="en-US" sz="700" b="1" u="sng" dirty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800" b="1" dirty="0"/>
              <a:t>Диагнозы по МКБ-10:</a:t>
            </a:r>
            <a:endParaRPr lang="en-US" sz="800" b="1" dirty="0"/>
          </a:p>
          <a:p>
            <a:pPr marL="1036740" lvl="2" indent="-1224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800" b="1" dirty="0"/>
              <a:t>C00-C80</a:t>
            </a:r>
            <a:r>
              <a:rPr lang="ru-RU" sz="800" b="1" dirty="0"/>
              <a:t>,</a:t>
            </a:r>
            <a:r>
              <a:rPr lang="en-US" sz="800" b="1" dirty="0"/>
              <a:t> C97</a:t>
            </a:r>
            <a:endParaRPr lang="ru-RU" sz="800" b="1" dirty="0"/>
          </a:p>
          <a:p>
            <a:pPr marL="1036740" lvl="2" indent="-1224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800" b="1" dirty="0"/>
              <a:t>D70 </a:t>
            </a:r>
            <a:r>
              <a:rPr lang="ru-RU" sz="800" b="1" dirty="0"/>
              <a:t>с сопутствующим диагнозом </a:t>
            </a:r>
            <a:r>
              <a:rPr lang="en-US" sz="800" b="1" dirty="0"/>
              <a:t>C00-C80</a:t>
            </a:r>
            <a:r>
              <a:rPr lang="ru-RU" sz="800" b="1" dirty="0"/>
              <a:t>,</a:t>
            </a:r>
            <a:r>
              <a:rPr lang="en-US" sz="800" b="1" dirty="0"/>
              <a:t> C97</a:t>
            </a:r>
            <a:r>
              <a:rPr lang="ru-RU" sz="800" b="1" dirty="0"/>
              <a:t>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8224" y="2039327"/>
            <a:ext cx="3557959" cy="64193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r>
              <a:rPr lang="ru-RU" sz="700" dirty="0"/>
              <a:t>Метод </a:t>
            </a:r>
            <a:r>
              <a:rPr lang="ru-RU" sz="700" dirty="0">
                <a:solidFill>
                  <a:srgbClr val="00B050"/>
                </a:solidFill>
              </a:rPr>
              <a:t>диагностического</a:t>
            </a:r>
            <a:r>
              <a:rPr lang="ru-RU" sz="700" dirty="0"/>
              <a:t> исследования </a:t>
            </a:r>
            <a:r>
              <a:rPr lang="ru-RU" sz="700" dirty="0">
                <a:solidFill>
                  <a:srgbClr val="00B050"/>
                </a:solidFill>
              </a:rPr>
              <a:t>(по </a:t>
            </a:r>
            <a:r>
              <a:rPr lang="en-US" sz="700" dirty="0">
                <a:solidFill>
                  <a:srgbClr val="00B050"/>
                </a:solidFill>
              </a:rPr>
              <a:t>V029)</a:t>
            </a:r>
          </a:p>
          <a:p>
            <a:r>
              <a:rPr lang="en-US" sz="700" dirty="0"/>
              <a:t>	</a:t>
            </a:r>
            <a:r>
              <a:rPr lang="ru-RU" sz="700" strike="sngStrike" dirty="0">
                <a:solidFill>
                  <a:srgbClr val="FF0000"/>
                </a:solidFill>
              </a:rPr>
              <a:t>1 – лабораторная диагностика</a:t>
            </a:r>
          </a:p>
          <a:p>
            <a:r>
              <a:rPr lang="ru-RU" sz="700" dirty="0">
                <a:solidFill>
                  <a:srgbClr val="FF0000"/>
                </a:solidFill>
              </a:rPr>
              <a:t>	</a:t>
            </a:r>
            <a:r>
              <a:rPr lang="ru-RU" sz="700" strike="sngStrike" dirty="0">
                <a:solidFill>
                  <a:srgbClr val="FF0000"/>
                </a:solidFill>
              </a:rPr>
              <a:t>2 – инструментальная диагностика</a:t>
            </a:r>
          </a:p>
          <a:p>
            <a:r>
              <a:rPr lang="ru-RU" sz="700" dirty="0">
                <a:solidFill>
                  <a:srgbClr val="FF0000"/>
                </a:solidFill>
              </a:rPr>
              <a:t>	</a:t>
            </a:r>
            <a:r>
              <a:rPr lang="ru-RU" sz="700" strike="sngStrike" dirty="0">
                <a:solidFill>
                  <a:srgbClr val="FF0000"/>
                </a:solidFill>
              </a:rPr>
              <a:t>3 – методы лучевой диагностики (кроме КТ, МРТ, ангиографии)</a:t>
            </a:r>
          </a:p>
          <a:p>
            <a:r>
              <a:rPr lang="ru-RU" sz="700" dirty="0">
                <a:solidFill>
                  <a:srgbClr val="FF0000"/>
                </a:solidFill>
              </a:rPr>
              <a:t>	</a:t>
            </a:r>
            <a:r>
              <a:rPr lang="ru-RU" sz="700" strike="sngStrike" dirty="0">
                <a:solidFill>
                  <a:srgbClr val="FF0000"/>
                </a:solidFill>
              </a:rPr>
              <a:t>4 – методы лучевой диагностики (КТ, МРТ, ангиография)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022646" y="4113554"/>
            <a:ext cx="1973920" cy="2022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700" dirty="0"/>
              <a:t>Код результата диагностики (по N008)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103185" y="2928453"/>
            <a:ext cx="3623089" cy="31217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r>
              <a:rPr lang="ru-RU" sz="700" dirty="0"/>
              <a:t>Тип диагностического показателя:	1 – гистологический признак</a:t>
            </a:r>
          </a:p>
          <a:p>
            <a:r>
              <a:rPr lang="ru-RU" sz="700" dirty="0"/>
              <a:t>		2 – маркёр (ИГХ) 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102301" y="2594494"/>
            <a:ext cx="1429609" cy="2022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700" dirty="0"/>
              <a:t>Значение </a:t>
            </a:r>
            <a:r>
              <a:rPr lang="en-US" sz="700" dirty="0"/>
              <a:t>Metastasis (</a:t>
            </a:r>
            <a:r>
              <a:rPr lang="en-US" sz="700" dirty="0" err="1"/>
              <a:t>по</a:t>
            </a:r>
            <a:r>
              <a:rPr lang="en-US" sz="700" dirty="0"/>
              <a:t> N005)</a:t>
            </a:r>
            <a:endParaRPr lang="ru-RU" sz="700" dirty="0"/>
          </a:p>
        </p:txBody>
      </p:sp>
      <p:sp>
        <p:nvSpPr>
          <p:cNvPr id="45" name="TextBox 44"/>
          <p:cNvSpPr txBox="1"/>
          <p:nvPr/>
        </p:nvSpPr>
        <p:spPr>
          <a:xfrm>
            <a:off x="5102301" y="2301266"/>
            <a:ext cx="1425719" cy="2022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700" dirty="0"/>
              <a:t>Значение </a:t>
            </a:r>
            <a:r>
              <a:rPr lang="en-US" sz="700" dirty="0" err="1"/>
              <a:t>Nodus</a:t>
            </a:r>
            <a:r>
              <a:rPr lang="en-US" sz="700" dirty="0"/>
              <a:t> (</a:t>
            </a:r>
            <a:r>
              <a:rPr lang="en-US" sz="700" dirty="0" err="1"/>
              <a:t>по</a:t>
            </a:r>
            <a:r>
              <a:rPr lang="en-US" sz="700" dirty="0"/>
              <a:t> N004)</a:t>
            </a:r>
            <a:endParaRPr lang="ru-RU" sz="700" dirty="0"/>
          </a:p>
        </p:txBody>
      </p:sp>
      <p:sp>
        <p:nvSpPr>
          <p:cNvPr id="46" name="TextBox 45"/>
          <p:cNvSpPr txBox="1"/>
          <p:nvPr/>
        </p:nvSpPr>
        <p:spPr>
          <a:xfrm>
            <a:off x="5028021" y="3771466"/>
            <a:ext cx="1973921" cy="2022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700" dirty="0"/>
              <a:t>Код диагностического показателя (по N007)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109259" y="2014484"/>
            <a:ext cx="1418761" cy="2022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700" dirty="0"/>
              <a:t>Значение </a:t>
            </a:r>
            <a:r>
              <a:rPr lang="ru-RU" sz="700" dirty="0" err="1"/>
              <a:t>Tumor</a:t>
            </a:r>
            <a:r>
              <a:rPr lang="ru-RU" sz="700" dirty="0"/>
              <a:t> (по N</a:t>
            </a:r>
            <a:r>
              <a:rPr lang="en-US" sz="700" dirty="0"/>
              <a:t>003)</a:t>
            </a:r>
            <a:endParaRPr lang="ru-RU" sz="700" dirty="0"/>
          </a:p>
        </p:txBody>
      </p:sp>
      <p:sp>
        <p:nvSpPr>
          <p:cNvPr id="48" name="TextBox 47"/>
          <p:cNvSpPr txBox="1"/>
          <p:nvPr/>
        </p:nvSpPr>
        <p:spPr>
          <a:xfrm>
            <a:off x="5110143" y="1745284"/>
            <a:ext cx="1421766" cy="2022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700" dirty="0"/>
              <a:t>Стадия заболевания (по </a:t>
            </a:r>
            <a:r>
              <a:rPr lang="en-US" sz="700" dirty="0"/>
              <a:t>N002)</a:t>
            </a:r>
            <a:r>
              <a:rPr lang="ru-RU" sz="700" dirty="0"/>
              <a:t> 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052754" y="3447793"/>
            <a:ext cx="1943812" cy="2022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700" dirty="0"/>
              <a:t>1 – гистологический признак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205849" y="3449611"/>
            <a:ext cx="1892264" cy="2022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marL="0" lvl="1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700" dirty="0"/>
              <a:t>2 – маркёр (ИГХ) 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204030" y="3771466"/>
            <a:ext cx="1892262" cy="2022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700" dirty="0"/>
              <a:t>Код диагностического показателя (по </a:t>
            </a:r>
            <a:r>
              <a:rPr lang="en-US" sz="700" dirty="0"/>
              <a:t>N</a:t>
            </a:r>
            <a:r>
              <a:rPr lang="ru-RU" sz="700" dirty="0"/>
              <a:t>010)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205849" y="4113555"/>
            <a:ext cx="1892264" cy="2022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700" dirty="0"/>
              <a:t>Код результата диагностики (по </a:t>
            </a:r>
            <a:r>
              <a:rPr lang="en-US" sz="700" dirty="0"/>
              <a:t>N</a:t>
            </a:r>
            <a:r>
              <a:rPr lang="ru-RU" sz="700" dirty="0"/>
              <a:t>011)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980971" y="2849999"/>
            <a:ext cx="2665212" cy="2022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ru-RU" sz="700" dirty="0"/>
              <a:t>Медицинская услуга, указанная в направлении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46175" y="4902326"/>
            <a:ext cx="2428754" cy="2022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700" dirty="0"/>
              <a:t>Дата регистрации противопоказания или отказа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741093" y="4509932"/>
            <a:ext cx="3907812" cy="42209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700" dirty="0"/>
              <a:t>Сведения о проведении консилиума</a:t>
            </a:r>
            <a:r>
              <a:rPr lang="en-US" sz="700" dirty="0"/>
              <a:t> </a:t>
            </a:r>
            <a:r>
              <a:rPr lang="en-US" sz="700" dirty="0">
                <a:solidFill>
                  <a:srgbClr val="00B050"/>
                </a:solidFill>
              </a:rPr>
              <a:t>(</a:t>
            </a:r>
            <a:r>
              <a:rPr lang="ru-RU" sz="700" dirty="0">
                <a:solidFill>
                  <a:srgbClr val="00B050"/>
                </a:solidFill>
              </a:rPr>
              <a:t>по </a:t>
            </a:r>
            <a:r>
              <a:rPr lang="en-US" sz="700" dirty="0">
                <a:solidFill>
                  <a:srgbClr val="00B050"/>
                </a:solidFill>
              </a:rPr>
              <a:t>N019</a:t>
            </a:r>
            <a:r>
              <a:rPr lang="ru-RU" sz="700" dirty="0">
                <a:solidFill>
                  <a:srgbClr val="00B050"/>
                </a:solidFill>
              </a:rPr>
              <a:t>)	</a:t>
            </a:r>
            <a:r>
              <a:rPr lang="ru-RU" sz="700" strike="sngStrike" dirty="0">
                <a:solidFill>
                  <a:srgbClr val="FF0000"/>
                </a:solidFill>
              </a:rPr>
              <a:t>1 – определена тактика обследования</a:t>
            </a:r>
          </a:p>
          <a:p>
            <a:r>
              <a:rPr lang="ru-RU" sz="700" dirty="0">
                <a:solidFill>
                  <a:srgbClr val="FF0000"/>
                </a:solidFill>
              </a:rPr>
              <a:t>		</a:t>
            </a:r>
            <a:r>
              <a:rPr lang="ru-RU" sz="700" strike="sngStrike" dirty="0">
                <a:solidFill>
                  <a:srgbClr val="FF0000"/>
                </a:solidFill>
              </a:rPr>
              <a:t>2 – определена тактика лечения</a:t>
            </a:r>
          </a:p>
          <a:p>
            <a:r>
              <a:rPr lang="ru-RU" sz="700" dirty="0">
                <a:solidFill>
                  <a:srgbClr val="FF0000"/>
                </a:solidFill>
              </a:rPr>
              <a:t>		</a:t>
            </a:r>
            <a:r>
              <a:rPr lang="ru-RU" sz="700" strike="sngStrike" dirty="0">
                <a:solidFill>
                  <a:srgbClr val="FF0000"/>
                </a:solidFill>
              </a:rPr>
              <a:t>3 – изменена тактика лечения 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67007" y="4509931"/>
            <a:ext cx="2407922" cy="2022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700" dirty="0"/>
              <a:t>Код противопоказания или отказа (по N001)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673737" y="6485665"/>
            <a:ext cx="2155933" cy="2022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700" dirty="0"/>
              <a:t>Суммарная очаговая доза 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673738" y="6076819"/>
            <a:ext cx="2155932" cy="2022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700" dirty="0"/>
              <a:t>Тип лучевой терапии (по </a:t>
            </a:r>
            <a:r>
              <a:rPr lang="en-US" sz="700" dirty="0"/>
              <a:t>N</a:t>
            </a:r>
            <a:r>
              <a:rPr lang="ru-RU" sz="700" dirty="0"/>
              <a:t>017)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2256310" y="6237876"/>
            <a:ext cx="1800476" cy="2022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700" dirty="0"/>
              <a:t>Цикл лекарственной терапии (по </a:t>
            </a:r>
            <a:r>
              <a:rPr lang="en-US" sz="700" dirty="0"/>
              <a:t>N</a:t>
            </a:r>
            <a:r>
              <a:rPr lang="ru-RU" sz="700" dirty="0"/>
              <a:t>016)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256309" y="5887104"/>
            <a:ext cx="1800477" cy="2022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700" dirty="0"/>
              <a:t>Линия лекарственной терапии (по </a:t>
            </a:r>
            <a:r>
              <a:rPr lang="en-US" sz="700" dirty="0"/>
              <a:t>N</a:t>
            </a:r>
            <a:r>
              <a:rPr lang="ru-RU" sz="700" dirty="0"/>
              <a:t>015)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88224" y="5887104"/>
            <a:ext cx="1689537" cy="2022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700" dirty="0"/>
              <a:t>Тип хирургического лечения (по </a:t>
            </a:r>
            <a:r>
              <a:rPr lang="en-US" sz="700" dirty="0"/>
              <a:t>N</a:t>
            </a:r>
            <a:r>
              <a:rPr lang="ru-RU" sz="700" dirty="0"/>
              <a:t>014)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056786" y="5071273"/>
            <a:ext cx="1876633" cy="2022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700" dirty="0"/>
              <a:t>Тип услуги</a:t>
            </a:r>
            <a:r>
              <a:rPr lang="en-US" sz="700" dirty="0"/>
              <a:t> (</a:t>
            </a:r>
            <a:r>
              <a:rPr lang="en-US" sz="700" dirty="0" err="1"/>
              <a:t>по</a:t>
            </a:r>
            <a:r>
              <a:rPr lang="en-US" sz="700" dirty="0"/>
              <a:t> N013)</a:t>
            </a:r>
            <a:endParaRPr lang="ru-RU" sz="700" dirty="0"/>
          </a:p>
        </p:txBody>
      </p:sp>
      <p:cxnSp>
        <p:nvCxnSpPr>
          <p:cNvPr id="101" name="Соединительная линия уступом 100"/>
          <p:cNvCxnSpPr>
            <a:endCxn id="26" idx="1"/>
          </p:cNvCxnSpPr>
          <p:nvPr/>
        </p:nvCxnSpPr>
        <p:spPr>
          <a:xfrm rot="5400000" flipH="1" flipV="1">
            <a:off x="3221751" y="2495625"/>
            <a:ext cx="3568780" cy="19054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 стрелкой 104"/>
          <p:cNvCxnSpPr>
            <a:endCxn id="137" idx="1"/>
          </p:cNvCxnSpPr>
          <p:nvPr/>
        </p:nvCxnSpPr>
        <p:spPr>
          <a:xfrm>
            <a:off x="4910868" y="1441449"/>
            <a:ext cx="18835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 стрелкой 106"/>
          <p:cNvCxnSpPr/>
          <p:nvPr/>
        </p:nvCxnSpPr>
        <p:spPr>
          <a:xfrm>
            <a:off x="4905408" y="1846411"/>
            <a:ext cx="19231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 стрелкой 107"/>
          <p:cNvCxnSpPr/>
          <p:nvPr/>
        </p:nvCxnSpPr>
        <p:spPr>
          <a:xfrm>
            <a:off x="4910867" y="2116236"/>
            <a:ext cx="18140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 стрелкой 108"/>
          <p:cNvCxnSpPr/>
          <p:nvPr/>
        </p:nvCxnSpPr>
        <p:spPr>
          <a:xfrm>
            <a:off x="4910866" y="2402393"/>
            <a:ext cx="18140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 стрелкой 109"/>
          <p:cNvCxnSpPr/>
          <p:nvPr/>
        </p:nvCxnSpPr>
        <p:spPr>
          <a:xfrm>
            <a:off x="4917824" y="2695620"/>
            <a:ext cx="18140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 стрелкой 110"/>
          <p:cNvCxnSpPr/>
          <p:nvPr/>
        </p:nvCxnSpPr>
        <p:spPr>
          <a:xfrm flipV="1">
            <a:off x="4917824" y="3083661"/>
            <a:ext cx="191434" cy="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Соединительная линия уступом 157"/>
          <p:cNvCxnSpPr/>
          <p:nvPr/>
        </p:nvCxnSpPr>
        <p:spPr>
          <a:xfrm rot="5400000">
            <a:off x="268233" y="792307"/>
            <a:ext cx="728529" cy="384054"/>
          </a:xfrm>
          <a:prstGeom prst="bentConnector3">
            <a:avLst>
              <a:gd name="adj1" fmla="val 143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Прямая со стрелкой 164"/>
          <p:cNvCxnSpPr>
            <a:endCxn id="9" idx="1"/>
          </p:cNvCxnSpPr>
          <p:nvPr/>
        </p:nvCxnSpPr>
        <p:spPr>
          <a:xfrm>
            <a:off x="454953" y="1076970"/>
            <a:ext cx="2487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Прямая со стрелкой 167"/>
          <p:cNvCxnSpPr/>
          <p:nvPr/>
        </p:nvCxnSpPr>
        <p:spPr>
          <a:xfrm flipV="1">
            <a:off x="440469" y="1348599"/>
            <a:ext cx="260226" cy="48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Прямая со стрелкой 170"/>
          <p:cNvCxnSpPr/>
          <p:nvPr/>
        </p:nvCxnSpPr>
        <p:spPr>
          <a:xfrm>
            <a:off x="2451380" y="1875125"/>
            <a:ext cx="0" cy="1497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Прямая со стрелкой 178"/>
          <p:cNvCxnSpPr/>
          <p:nvPr/>
        </p:nvCxnSpPr>
        <p:spPr>
          <a:xfrm>
            <a:off x="2451380" y="2695620"/>
            <a:ext cx="0" cy="139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Прямая соединительная линия 188"/>
          <p:cNvCxnSpPr/>
          <p:nvPr/>
        </p:nvCxnSpPr>
        <p:spPr>
          <a:xfrm flipV="1">
            <a:off x="6121928" y="3323835"/>
            <a:ext cx="1989959" cy="74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Прямая соединительная линия 194"/>
          <p:cNvCxnSpPr/>
          <p:nvPr/>
        </p:nvCxnSpPr>
        <p:spPr>
          <a:xfrm>
            <a:off x="7185481" y="3251481"/>
            <a:ext cx="11" cy="798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Прямая со стрелкой 203"/>
          <p:cNvCxnSpPr/>
          <p:nvPr/>
        </p:nvCxnSpPr>
        <p:spPr>
          <a:xfrm flipH="1">
            <a:off x="6118307" y="3651863"/>
            <a:ext cx="3621" cy="1199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Прямая со стрелкой 208"/>
          <p:cNvCxnSpPr/>
          <p:nvPr/>
        </p:nvCxnSpPr>
        <p:spPr>
          <a:xfrm>
            <a:off x="6133276" y="3973719"/>
            <a:ext cx="0" cy="1356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Прямая со стрелкой 212"/>
          <p:cNvCxnSpPr/>
          <p:nvPr/>
        </p:nvCxnSpPr>
        <p:spPr>
          <a:xfrm>
            <a:off x="8127612" y="3662086"/>
            <a:ext cx="0" cy="109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Прямая со стрелкой 215"/>
          <p:cNvCxnSpPr/>
          <p:nvPr/>
        </p:nvCxnSpPr>
        <p:spPr>
          <a:xfrm>
            <a:off x="8127612" y="3977914"/>
            <a:ext cx="0" cy="1356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Прямая соединительная линия 228"/>
          <p:cNvCxnSpPr/>
          <p:nvPr/>
        </p:nvCxnSpPr>
        <p:spPr>
          <a:xfrm>
            <a:off x="1984094" y="4375289"/>
            <a:ext cx="33594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Прямая со стрелкой 236"/>
          <p:cNvCxnSpPr/>
          <p:nvPr/>
        </p:nvCxnSpPr>
        <p:spPr>
          <a:xfrm>
            <a:off x="5343514" y="4375289"/>
            <a:ext cx="0" cy="1346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Прямая со стрелкой 239"/>
          <p:cNvCxnSpPr/>
          <p:nvPr/>
        </p:nvCxnSpPr>
        <p:spPr>
          <a:xfrm>
            <a:off x="1978636" y="4371379"/>
            <a:ext cx="0" cy="1346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Прямая со стрелкой 242"/>
          <p:cNvCxnSpPr/>
          <p:nvPr/>
        </p:nvCxnSpPr>
        <p:spPr>
          <a:xfrm flipH="1">
            <a:off x="1978637" y="4712185"/>
            <a:ext cx="5457" cy="1901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Прямая соединительная линия 248"/>
          <p:cNvCxnSpPr/>
          <p:nvPr/>
        </p:nvCxnSpPr>
        <p:spPr>
          <a:xfrm>
            <a:off x="367775" y="1507059"/>
            <a:ext cx="39222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Прямая со стрелкой 251"/>
          <p:cNvCxnSpPr/>
          <p:nvPr/>
        </p:nvCxnSpPr>
        <p:spPr>
          <a:xfrm>
            <a:off x="1485199" y="1432310"/>
            <a:ext cx="0" cy="2492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Прямая со стрелкой 252"/>
          <p:cNvCxnSpPr/>
          <p:nvPr/>
        </p:nvCxnSpPr>
        <p:spPr>
          <a:xfrm>
            <a:off x="366893" y="1518368"/>
            <a:ext cx="0" cy="1497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Прямая со стрелкой 253"/>
          <p:cNvCxnSpPr/>
          <p:nvPr/>
        </p:nvCxnSpPr>
        <p:spPr>
          <a:xfrm>
            <a:off x="2451380" y="1513065"/>
            <a:ext cx="0" cy="1609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Прямая со стрелкой 289"/>
          <p:cNvCxnSpPr/>
          <p:nvPr/>
        </p:nvCxnSpPr>
        <p:spPr>
          <a:xfrm>
            <a:off x="5236859" y="4925608"/>
            <a:ext cx="0" cy="1356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Прямая со стрелкой 306"/>
          <p:cNvCxnSpPr/>
          <p:nvPr/>
        </p:nvCxnSpPr>
        <p:spPr>
          <a:xfrm>
            <a:off x="840214" y="5409166"/>
            <a:ext cx="0" cy="1356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Прямая со стрелкой 307"/>
          <p:cNvCxnSpPr/>
          <p:nvPr/>
        </p:nvCxnSpPr>
        <p:spPr>
          <a:xfrm>
            <a:off x="8247174" y="5409167"/>
            <a:ext cx="0" cy="1356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Прямая со стрелкой 309"/>
          <p:cNvCxnSpPr/>
          <p:nvPr/>
        </p:nvCxnSpPr>
        <p:spPr>
          <a:xfrm>
            <a:off x="817304" y="5742992"/>
            <a:ext cx="0" cy="1356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8" name="TextBox 317"/>
          <p:cNvSpPr txBox="1"/>
          <p:nvPr/>
        </p:nvSpPr>
        <p:spPr>
          <a:xfrm>
            <a:off x="6847618" y="2490826"/>
            <a:ext cx="1920605" cy="31217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700" dirty="0">
                <a:solidFill>
                  <a:schemeClr val="tx1"/>
                </a:solidFill>
              </a:rPr>
              <a:t>Признак выявления отдаленных метастазов: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700" dirty="0">
                <a:solidFill>
                  <a:schemeClr val="tx1"/>
                </a:solidFill>
              </a:rPr>
              <a:t>1 –  выявлено	0 – не выявлено</a:t>
            </a:r>
          </a:p>
        </p:txBody>
      </p:sp>
      <p:sp>
        <p:nvSpPr>
          <p:cNvPr id="323" name="TextBox 322"/>
          <p:cNvSpPr txBox="1"/>
          <p:nvPr/>
        </p:nvSpPr>
        <p:spPr>
          <a:xfrm>
            <a:off x="88225" y="5544806"/>
            <a:ext cx="1515901" cy="2022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dirty="0"/>
              <a:t>N0</a:t>
            </a:r>
            <a:r>
              <a:rPr lang="ru-RU" sz="700" dirty="0"/>
              <a:t>1</a:t>
            </a:r>
            <a:r>
              <a:rPr lang="en-US" sz="700" dirty="0"/>
              <a:t>3: 1 – </a:t>
            </a:r>
            <a:r>
              <a:rPr lang="ru-RU" sz="700" dirty="0"/>
              <a:t>Хирургическое лечение</a:t>
            </a:r>
          </a:p>
        </p:txBody>
      </p:sp>
      <p:sp>
        <p:nvSpPr>
          <p:cNvPr id="328" name="TextBox 327"/>
          <p:cNvSpPr txBox="1"/>
          <p:nvPr/>
        </p:nvSpPr>
        <p:spPr>
          <a:xfrm>
            <a:off x="1777762" y="5544806"/>
            <a:ext cx="2414912" cy="2022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dirty="0"/>
              <a:t>N0</a:t>
            </a:r>
            <a:r>
              <a:rPr lang="ru-RU" sz="700" dirty="0"/>
              <a:t>1</a:t>
            </a:r>
            <a:r>
              <a:rPr lang="en-US" sz="700" dirty="0"/>
              <a:t>3: </a:t>
            </a:r>
            <a:r>
              <a:rPr lang="ru-RU" sz="700" dirty="0"/>
              <a:t>2</a:t>
            </a:r>
            <a:r>
              <a:rPr lang="en-US" sz="700" dirty="0"/>
              <a:t> – </a:t>
            </a:r>
            <a:r>
              <a:rPr lang="ru-RU" sz="700" dirty="0"/>
              <a:t>Лекарственная противоопухолевая терапия</a:t>
            </a:r>
          </a:p>
        </p:txBody>
      </p:sp>
      <p:sp>
        <p:nvSpPr>
          <p:cNvPr id="329" name="TextBox 328"/>
          <p:cNvSpPr txBox="1"/>
          <p:nvPr/>
        </p:nvSpPr>
        <p:spPr>
          <a:xfrm>
            <a:off x="4372479" y="5544806"/>
            <a:ext cx="1245247" cy="2022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dirty="0"/>
              <a:t>N0</a:t>
            </a:r>
            <a:r>
              <a:rPr lang="ru-RU" sz="700" dirty="0"/>
              <a:t>1</a:t>
            </a:r>
            <a:r>
              <a:rPr lang="en-US" sz="700" dirty="0"/>
              <a:t>3: </a:t>
            </a:r>
            <a:r>
              <a:rPr lang="ru-RU" sz="700" dirty="0"/>
              <a:t>3</a:t>
            </a:r>
            <a:r>
              <a:rPr lang="en-US" sz="700" dirty="0"/>
              <a:t> – </a:t>
            </a:r>
            <a:r>
              <a:rPr lang="ru-RU" sz="700" dirty="0"/>
              <a:t>Лучевая терапия</a:t>
            </a:r>
          </a:p>
        </p:txBody>
      </p:sp>
      <p:sp>
        <p:nvSpPr>
          <p:cNvPr id="330" name="TextBox 329"/>
          <p:cNvSpPr txBox="1"/>
          <p:nvPr/>
        </p:nvSpPr>
        <p:spPr>
          <a:xfrm>
            <a:off x="5809008" y="5544806"/>
            <a:ext cx="1503199" cy="2022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dirty="0"/>
              <a:t>N0</a:t>
            </a:r>
            <a:r>
              <a:rPr lang="ru-RU" sz="700" dirty="0"/>
              <a:t>1</a:t>
            </a:r>
            <a:r>
              <a:rPr lang="en-US" sz="700" dirty="0"/>
              <a:t>3: </a:t>
            </a:r>
            <a:r>
              <a:rPr lang="ru-RU" sz="700" dirty="0"/>
              <a:t>4</a:t>
            </a:r>
            <a:r>
              <a:rPr lang="en-US" sz="700" dirty="0"/>
              <a:t> – </a:t>
            </a:r>
            <a:r>
              <a:rPr lang="ru-RU" sz="700" dirty="0"/>
              <a:t>Химиолучевая терапия</a:t>
            </a:r>
          </a:p>
        </p:txBody>
      </p:sp>
      <p:sp>
        <p:nvSpPr>
          <p:cNvPr id="331" name="TextBox 330"/>
          <p:cNvSpPr txBox="1"/>
          <p:nvPr/>
        </p:nvSpPr>
        <p:spPr>
          <a:xfrm>
            <a:off x="7446903" y="5544806"/>
            <a:ext cx="1600543" cy="53201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dirty="0"/>
              <a:t>N0</a:t>
            </a:r>
            <a:r>
              <a:rPr lang="ru-RU" sz="700" dirty="0"/>
              <a:t>1</a:t>
            </a:r>
            <a:r>
              <a:rPr lang="en-US" sz="700" dirty="0"/>
              <a:t>3: </a:t>
            </a:r>
            <a:r>
              <a:rPr lang="ru-RU" sz="700" dirty="0"/>
              <a:t>5</a:t>
            </a:r>
            <a:r>
              <a:rPr lang="en-US" sz="700" dirty="0"/>
              <a:t> – </a:t>
            </a:r>
            <a:r>
              <a:rPr lang="ru-RU" sz="700" dirty="0"/>
              <a:t>Неспецифическое лечение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700" dirty="0"/>
              <a:t>(осложнения противоопухолевой терапии, установка/замена порт системы (катетера))</a:t>
            </a:r>
          </a:p>
        </p:txBody>
      </p:sp>
      <p:cxnSp>
        <p:nvCxnSpPr>
          <p:cNvPr id="334" name="Прямая соединительная линия 333"/>
          <p:cNvCxnSpPr/>
          <p:nvPr/>
        </p:nvCxnSpPr>
        <p:spPr>
          <a:xfrm flipV="1">
            <a:off x="840214" y="5409166"/>
            <a:ext cx="7409929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Прямая со стрелкой 335"/>
          <p:cNvCxnSpPr/>
          <p:nvPr/>
        </p:nvCxnSpPr>
        <p:spPr>
          <a:xfrm>
            <a:off x="3163638" y="5409166"/>
            <a:ext cx="0" cy="1356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Прямая со стрелкой 336"/>
          <p:cNvCxnSpPr/>
          <p:nvPr/>
        </p:nvCxnSpPr>
        <p:spPr>
          <a:xfrm>
            <a:off x="6531909" y="5403477"/>
            <a:ext cx="2434" cy="1356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Прямая со стрелкой 338"/>
          <p:cNvCxnSpPr>
            <a:endCxn id="329" idx="0"/>
          </p:cNvCxnSpPr>
          <p:nvPr/>
        </p:nvCxnSpPr>
        <p:spPr>
          <a:xfrm>
            <a:off x="4995102" y="5273526"/>
            <a:ext cx="0" cy="2712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6" name="Прямая соединительная линия 355"/>
          <p:cNvCxnSpPr>
            <a:stCxn id="329" idx="2"/>
          </p:cNvCxnSpPr>
          <p:nvPr/>
        </p:nvCxnSpPr>
        <p:spPr>
          <a:xfrm>
            <a:off x="4995102" y="5747058"/>
            <a:ext cx="0" cy="1400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8" name="Прямая со стрелкой 357"/>
          <p:cNvCxnSpPr/>
          <p:nvPr/>
        </p:nvCxnSpPr>
        <p:spPr>
          <a:xfrm>
            <a:off x="4995102" y="5878633"/>
            <a:ext cx="0" cy="1897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9" name="Прямая со стрелкой 358"/>
          <p:cNvCxnSpPr/>
          <p:nvPr/>
        </p:nvCxnSpPr>
        <p:spPr>
          <a:xfrm>
            <a:off x="5705766" y="6279072"/>
            <a:ext cx="0" cy="2065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3" name="Прямая со стрелкой 362"/>
          <p:cNvCxnSpPr/>
          <p:nvPr/>
        </p:nvCxnSpPr>
        <p:spPr>
          <a:xfrm flipH="1">
            <a:off x="3163231" y="6089357"/>
            <a:ext cx="407" cy="1485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4" name="Прямая со стрелкой 363"/>
          <p:cNvCxnSpPr/>
          <p:nvPr/>
        </p:nvCxnSpPr>
        <p:spPr>
          <a:xfrm>
            <a:off x="3163231" y="5742992"/>
            <a:ext cx="0" cy="1356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1441336" y="3473711"/>
            <a:ext cx="3232401" cy="53201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r>
              <a:rPr lang="ru-RU" sz="700" dirty="0"/>
              <a:t>Признак первичности выявления заболевания:	1 – впервые</a:t>
            </a:r>
          </a:p>
          <a:p>
            <a:r>
              <a:rPr lang="ru-RU" sz="700" dirty="0"/>
              <a:t>		0 – ранее</a:t>
            </a:r>
          </a:p>
          <a:p>
            <a:endParaRPr lang="ru-RU" sz="700" dirty="0"/>
          </a:p>
          <a:p>
            <a:r>
              <a:rPr lang="ru-RU" sz="700" dirty="0"/>
              <a:t>Указывается при любых целях посещения кроме диспансерного наблюдения</a:t>
            </a:r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4667806" y="3739718"/>
            <a:ext cx="2430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5120" y="563941"/>
            <a:ext cx="3182403" cy="573775"/>
          </a:xfrm>
          <a:prstGeom prst="rect">
            <a:avLst/>
          </a:prstGeom>
          <a:noFill/>
        </p:spPr>
        <p:txBody>
          <a:bodyPr wrap="none" lIns="65306" tIns="32653" rIns="65306" bIns="32653" rtlCol="0">
            <a:spAutoFit/>
          </a:bodyPr>
          <a:lstStyle/>
          <a:p>
            <a:pPr algn="ctr"/>
            <a:r>
              <a:rPr lang="ru-RU" sz="900" b="1" u="sng" dirty="0"/>
              <a:t>ПОДОЗРЕНИЕ</a:t>
            </a:r>
          </a:p>
          <a:p>
            <a:r>
              <a:rPr lang="ru-RU" sz="800" b="1" dirty="0"/>
              <a:t>При любых диагнозах МКБ-10 кроме:</a:t>
            </a:r>
          </a:p>
          <a:p>
            <a:r>
              <a:rPr lang="ru-RU" sz="800" b="1" dirty="0"/>
              <a:t>	• C00-C80, C97</a:t>
            </a:r>
          </a:p>
          <a:p>
            <a:r>
              <a:rPr lang="ru-RU" sz="800" b="1" dirty="0"/>
              <a:t>	• D70 с сопутствующим диагнозом C00-C80, C97</a:t>
            </a:r>
            <a:endParaRPr lang="ru-RU" dirty="0"/>
          </a:p>
        </p:txBody>
      </p:sp>
      <p:sp>
        <p:nvSpPr>
          <p:cNvPr id="16" name="Фигура, имеющая форму буквы L 15"/>
          <p:cNvSpPr/>
          <p:nvPr/>
        </p:nvSpPr>
        <p:spPr>
          <a:xfrm flipH="1" flipV="1">
            <a:off x="835580" y="507311"/>
            <a:ext cx="3263827" cy="670786"/>
          </a:xfrm>
          <a:prstGeom prst="corner">
            <a:avLst>
              <a:gd name="adj1" fmla="val 57100"/>
              <a:gd name="adj2" fmla="val 348781"/>
            </a:avLst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/>
            <a:endParaRPr lang="ru-RU"/>
          </a:p>
        </p:txBody>
      </p:sp>
      <p:sp>
        <p:nvSpPr>
          <p:cNvPr id="103" name="TextBox 102"/>
          <p:cNvSpPr txBox="1"/>
          <p:nvPr/>
        </p:nvSpPr>
        <p:spPr>
          <a:xfrm>
            <a:off x="6834880" y="1681289"/>
            <a:ext cx="1796492" cy="202253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chemeClr val="tx1"/>
                </a:solidFill>
              </a:rPr>
              <a:t>N018</a:t>
            </a:r>
            <a:r>
              <a:rPr lang="ru-RU" sz="700" dirty="0">
                <a:solidFill>
                  <a:schemeClr val="tx1"/>
                </a:solidFill>
              </a:rPr>
              <a:t>: 2 – лечение при прогрессировании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6834119" y="1938200"/>
            <a:ext cx="1797253" cy="202253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B050"/>
                </a:solidFill>
              </a:rPr>
              <a:t>N018</a:t>
            </a:r>
            <a:r>
              <a:rPr lang="ru-RU" sz="700" dirty="0">
                <a:solidFill>
                  <a:srgbClr val="00B050"/>
                </a:solidFill>
              </a:rPr>
              <a:t>: 3 – динамическое наблюдение</a:t>
            </a: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6641985" y="1276670"/>
            <a:ext cx="0" cy="101407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Прямая со стрелкой 127"/>
          <p:cNvCxnSpPr>
            <a:endCxn id="318" idx="3"/>
          </p:cNvCxnSpPr>
          <p:nvPr/>
        </p:nvCxnSpPr>
        <p:spPr>
          <a:xfrm flipH="1">
            <a:off x="8768223" y="2646913"/>
            <a:ext cx="180775" cy="0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Прямая соединительная линия 129"/>
          <p:cNvCxnSpPr/>
          <p:nvPr/>
        </p:nvCxnSpPr>
        <p:spPr>
          <a:xfrm>
            <a:off x="8108919" y="3331305"/>
            <a:ext cx="0" cy="1257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Прямая соединительная линия 133"/>
          <p:cNvCxnSpPr/>
          <p:nvPr/>
        </p:nvCxnSpPr>
        <p:spPr>
          <a:xfrm>
            <a:off x="6121928" y="3331305"/>
            <a:ext cx="0" cy="1257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TextBox 136"/>
          <p:cNvSpPr txBox="1"/>
          <p:nvPr/>
        </p:nvSpPr>
        <p:spPr>
          <a:xfrm>
            <a:off x="5099226" y="1175442"/>
            <a:ext cx="1428793" cy="53201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700" dirty="0"/>
              <a:t>Повод обращения </a:t>
            </a:r>
            <a:r>
              <a:rPr lang="en-US" sz="700" dirty="0">
                <a:solidFill>
                  <a:srgbClr val="00B050"/>
                </a:solidFill>
              </a:rPr>
              <a:t>(</a:t>
            </a:r>
            <a:r>
              <a:rPr lang="ru-RU" sz="700" dirty="0">
                <a:solidFill>
                  <a:srgbClr val="00B050"/>
                </a:solidFill>
              </a:rPr>
              <a:t>по </a:t>
            </a:r>
            <a:r>
              <a:rPr lang="en-US" sz="700" dirty="0">
                <a:solidFill>
                  <a:srgbClr val="00B050"/>
                </a:solidFill>
              </a:rPr>
              <a:t>N018) </a:t>
            </a:r>
            <a:endParaRPr lang="ru-RU" sz="700" dirty="0">
              <a:solidFill>
                <a:srgbClr val="00B05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700" strike="sngStrike" dirty="0">
                <a:solidFill>
                  <a:srgbClr val="FF0000"/>
                </a:solidFill>
              </a:rPr>
              <a:t>1 – рецидив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700" strike="sngStrike" dirty="0">
                <a:solidFill>
                  <a:srgbClr val="FF0000"/>
                </a:solidFill>
              </a:rPr>
              <a:t>2 – прогрессирование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700" strike="sngStrike" dirty="0">
                <a:solidFill>
                  <a:srgbClr val="FF0000"/>
                </a:solidFill>
              </a:rPr>
              <a:t>3 – первичное лечение</a:t>
            </a:r>
          </a:p>
        </p:txBody>
      </p:sp>
      <p:cxnSp>
        <p:nvCxnSpPr>
          <p:cNvPr id="149" name="Прямая соединительная линия 148"/>
          <p:cNvCxnSpPr/>
          <p:nvPr/>
        </p:nvCxnSpPr>
        <p:spPr>
          <a:xfrm flipH="1">
            <a:off x="8395129" y="1540034"/>
            <a:ext cx="553869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единительная линия 153"/>
          <p:cNvCxnSpPr>
            <a:endCxn id="103" idx="3"/>
          </p:cNvCxnSpPr>
          <p:nvPr/>
        </p:nvCxnSpPr>
        <p:spPr>
          <a:xfrm flipH="1" flipV="1">
            <a:off x="8631372" y="1782416"/>
            <a:ext cx="317626" cy="2439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 стрелкой 91"/>
          <p:cNvCxnSpPr/>
          <p:nvPr/>
        </p:nvCxnSpPr>
        <p:spPr>
          <a:xfrm flipH="1">
            <a:off x="6528020" y="5747059"/>
            <a:ext cx="1" cy="3297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3699884" y="1681531"/>
            <a:ext cx="1077854" cy="532014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B050"/>
                </a:solidFill>
              </a:rPr>
              <a:t>V</a:t>
            </a:r>
            <a:r>
              <a:rPr lang="ru-RU" sz="700" dirty="0">
                <a:solidFill>
                  <a:srgbClr val="00B050"/>
                </a:solidFill>
              </a:rPr>
              <a:t>02</a:t>
            </a:r>
            <a:r>
              <a:rPr lang="en-US" sz="700" dirty="0">
                <a:solidFill>
                  <a:srgbClr val="00B050"/>
                </a:solidFill>
              </a:rPr>
              <a:t>8</a:t>
            </a:r>
            <a:r>
              <a:rPr lang="ru-RU" sz="700" dirty="0">
                <a:solidFill>
                  <a:srgbClr val="00B050"/>
                </a:solidFill>
              </a:rPr>
              <a:t>: 4</a:t>
            </a:r>
            <a:r>
              <a:rPr lang="en-US" sz="700" dirty="0">
                <a:solidFill>
                  <a:srgbClr val="00B050"/>
                </a:solidFill>
              </a:rPr>
              <a:t> – </a:t>
            </a:r>
            <a:r>
              <a:rPr lang="ru-RU" sz="700" dirty="0">
                <a:solidFill>
                  <a:srgbClr val="00B050"/>
                </a:solidFill>
              </a:rPr>
              <a:t>для определения тактики обследования и/или тактики лечения</a:t>
            </a:r>
          </a:p>
        </p:txBody>
      </p:sp>
      <p:cxnSp>
        <p:nvCxnSpPr>
          <p:cNvPr id="106" name="Прямая со стрелкой 105"/>
          <p:cNvCxnSpPr/>
          <p:nvPr/>
        </p:nvCxnSpPr>
        <p:spPr>
          <a:xfrm>
            <a:off x="4290066" y="1513065"/>
            <a:ext cx="0" cy="1609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Box 121"/>
          <p:cNvSpPr txBox="1"/>
          <p:nvPr/>
        </p:nvSpPr>
        <p:spPr>
          <a:xfrm>
            <a:off x="6846094" y="1438908"/>
            <a:ext cx="1549035" cy="202253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chemeClr val="tx1"/>
                </a:solidFill>
              </a:rPr>
              <a:t>N018</a:t>
            </a:r>
            <a:r>
              <a:rPr lang="ru-RU" sz="700" dirty="0">
                <a:solidFill>
                  <a:schemeClr val="tx1"/>
                </a:solidFill>
              </a:rPr>
              <a:t>:</a:t>
            </a:r>
            <a:r>
              <a:rPr lang="ru-RU" sz="700" dirty="0"/>
              <a:t> </a:t>
            </a:r>
            <a:r>
              <a:rPr lang="ru-RU" sz="700" dirty="0">
                <a:solidFill>
                  <a:schemeClr val="tx1"/>
                </a:solidFill>
              </a:rPr>
              <a:t>1 – лечение при рецидиве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6834119" y="1186069"/>
            <a:ext cx="1549035" cy="202253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700" dirty="0">
                <a:solidFill>
                  <a:schemeClr val="tx1"/>
                </a:solidFill>
              </a:rPr>
              <a:t> </a:t>
            </a:r>
            <a:r>
              <a:rPr lang="en-US" sz="700" dirty="0">
                <a:solidFill>
                  <a:srgbClr val="00B050"/>
                </a:solidFill>
              </a:rPr>
              <a:t>N018</a:t>
            </a:r>
            <a:r>
              <a:rPr lang="ru-RU" sz="700" dirty="0">
                <a:solidFill>
                  <a:srgbClr val="00B050"/>
                </a:solidFill>
              </a:rPr>
              <a:t>: 0 – первичное лечение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6847275" y="2183894"/>
            <a:ext cx="1807051" cy="202253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B050"/>
                </a:solidFill>
              </a:rPr>
              <a:t>N018</a:t>
            </a:r>
            <a:r>
              <a:rPr lang="ru-RU" sz="700" dirty="0">
                <a:solidFill>
                  <a:srgbClr val="00B050"/>
                </a:solidFill>
              </a:rPr>
              <a:t>: 4 – диспансерное наблюдение</a:t>
            </a:r>
          </a:p>
        </p:txBody>
      </p:sp>
      <p:cxnSp>
        <p:nvCxnSpPr>
          <p:cNvPr id="164" name="Прямая соединительная линия 163"/>
          <p:cNvCxnSpPr/>
          <p:nvPr/>
        </p:nvCxnSpPr>
        <p:spPr>
          <a:xfrm flipV="1">
            <a:off x="8948998" y="1540035"/>
            <a:ext cx="0" cy="112121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Прямая соединительная линия 169"/>
          <p:cNvCxnSpPr/>
          <p:nvPr/>
        </p:nvCxnSpPr>
        <p:spPr>
          <a:xfrm>
            <a:off x="6534343" y="1438909"/>
            <a:ext cx="105269" cy="254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Прямая со стрелкой 187"/>
          <p:cNvCxnSpPr/>
          <p:nvPr/>
        </p:nvCxnSpPr>
        <p:spPr>
          <a:xfrm>
            <a:off x="6641985" y="1287195"/>
            <a:ext cx="192134" cy="0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Прямая со стрелкой 189"/>
          <p:cNvCxnSpPr/>
          <p:nvPr/>
        </p:nvCxnSpPr>
        <p:spPr>
          <a:xfrm>
            <a:off x="6647376" y="1549019"/>
            <a:ext cx="199899" cy="0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Прямая со стрелкой 190"/>
          <p:cNvCxnSpPr/>
          <p:nvPr/>
        </p:nvCxnSpPr>
        <p:spPr>
          <a:xfrm>
            <a:off x="6639612" y="2294410"/>
            <a:ext cx="207663" cy="0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Прямая со стрелкой 200"/>
          <p:cNvCxnSpPr/>
          <p:nvPr/>
        </p:nvCxnSpPr>
        <p:spPr>
          <a:xfrm flipV="1">
            <a:off x="6637536" y="1783706"/>
            <a:ext cx="192134" cy="1149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Прямая со стрелкой 201"/>
          <p:cNvCxnSpPr>
            <a:endCxn id="104" idx="1"/>
          </p:cNvCxnSpPr>
          <p:nvPr/>
        </p:nvCxnSpPr>
        <p:spPr>
          <a:xfrm>
            <a:off x="6639613" y="2039326"/>
            <a:ext cx="194506" cy="0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156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381328"/>
            <a:ext cx="9174279" cy="4766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98340" y="0"/>
            <a:ext cx="776490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endParaRPr lang="ru-RU" sz="12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defRPr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КСГ при оказании медицинской помощи по профилю «онкология» в круглосуточном стационаре</a:t>
            </a:r>
            <a:endParaRPr lang="ru-RU" sz="24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 descr="tfoms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648" y="103974"/>
            <a:ext cx="1052692" cy="896737"/>
          </a:xfrm>
          <a:prstGeom prst="rect">
            <a:avLst/>
          </a:prstGeom>
        </p:spPr>
      </p:pic>
      <p:sp>
        <p:nvSpPr>
          <p:cNvPr id="1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6993074" y="6483941"/>
            <a:ext cx="2133600" cy="365125"/>
          </a:xfrm>
        </p:spPr>
        <p:txBody>
          <a:bodyPr/>
          <a:lstStyle/>
          <a:p>
            <a:r>
              <a:rPr lang="ru-RU" dirty="0" smtClean="0"/>
              <a:t>28</a:t>
            </a:r>
            <a:endParaRPr lang="ru-RU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1440000" y="107983"/>
            <a:ext cx="7523247" cy="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76458" y="1496274"/>
            <a:ext cx="8817599" cy="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902959"/>
              </p:ext>
            </p:extLst>
          </p:nvPr>
        </p:nvGraphicFramePr>
        <p:xfrm>
          <a:off x="251519" y="1572645"/>
          <a:ext cx="8640962" cy="4190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412">
                  <a:extLst>
                    <a:ext uri="{9D8B030D-6E8A-4147-A177-3AD203B41FA5}">
                      <a16:colId xmlns="" xmlns:a16="http://schemas.microsoft.com/office/drawing/2014/main" val="3248819821"/>
                    </a:ext>
                  </a:extLst>
                </a:gridCol>
                <a:gridCol w="478186">
                  <a:extLst>
                    <a:ext uri="{9D8B030D-6E8A-4147-A177-3AD203B41FA5}">
                      <a16:colId xmlns="" xmlns:a16="http://schemas.microsoft.com/office/drawing/2014/main" val="3843948622"/>
                    </a:ext>
                  </a:extLst>
                </a:gridCol>
                <a:gridCol w="5409472">
                  <a:extLst>
                    <a:ext uri="{9D8B030D-6E8A-4147-A177-3AD203B41FA5}">
                      <a16:colId xmlns="" xmlns:a16="http://schemas.microsoft.com/office/drawing/2014/main" val="4043930967"/>
                    </a:ext>
                  </a:extLst>
                </a:gridCol>
                <a:gridCol w="840561">
                  <a:extLst>
                    <a:ext uri="{9D8B030D-6E8A-4147-A177-3AD203B41FA5}">
                      <a16:colId xmlns="" xmlns:a16="http://schemas.microsoft.com/office/drawing/2014/main" val="2386064283"/>
                    </a:ext>
                  </a:extLst>
                </a:gridCol>
                <a:gridCol w="806939">
                  <a:extLst>
                    <a:ext uri="{9D8B030D-6E8A-4147-A177-3AD203B41FA5}">
                      <a16:colId xmlns="" xmlns:a16="http://schemas.microsoft.com/office/drawing/2014/main" val="3643502120"/>
                    </a:ext>
                  </a:extLst>
                </a:gridCol>
                <a:gridCol w="687392">
                  <a:extLst>
                    <a:ext uri="{9D8B030D-6E8A-4147-A177-3AD203B41FA5}">
                      <a16:colId xmlns="" xmlns:a16="http://schemas.microsoft.com/office/drawing/2014/main" val="44961417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КСГ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КСГ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КЗ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Случаи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extLst>
                  <a:ext uri="{0D108BD9-81ED-4DB2-BD59-A6C34878D82A}">
                    <a16:rowId xmlns="" xmlns:a16="http://schemas.microsoft.com/office/drawing/2014/main" val="16835922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extLst>
                  <a:ext uri="{0D108BD9-81ED-4DB2-BD59-A6C34878D82A}">
                    <a16:rowId xmlns="" xmlns:a16="http://schemas.microsoft.com/office/drawing/2014/main" val="3802553973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в </a:t>
                      </a:r>
                      <a:r>
                        <a:rPr lang="ru-RU" sz="12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т.ч</a:t>
                      </a:r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 </a:t>
                      </a:r>
                      <a:r>
                        <a:rPr lang="ru-RU" sz="12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extLst>
                  <a:ext uri="{0D108BD9-81ED-4DB2-BD59-A6C34878D82A}">
                    <a16:rowId xmlns="" xmlns:a16="http://schemas.microsoft.com/office/drawing/2014/main" val="4131784088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ru-RU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по ТОП-10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1,29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</a:t>
                      </a:r>
                      <a:r>
                        <a:rPr lang="ru-RU" sz="1200" i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306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68,9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extLst>
                  <a:ext uri="{0D108BD9-81ED-4DB2-BD59-A6C34878D82A}">
                    <a16:rowId xmlns="" xmlns:a16="http://schemas.microsoft.com/office/drawing/2014/main" val="10997395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ЛЕКАРСТВЕННАЯ ТЕРАПИЯ ПРИ ЗЛОКАЧЕСТВЕННЫХ НОВООБРАЗОВАНИЯХ (КРОМЕ ЛИМФОИДНОЙ И КРОВЕТВОРНОЙ ТКАНЕЙ), ВЗРОСЛЫЕ (УРОВЕНЬ 1)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extLst>
                  <a:ext uri="{0D108BD9-81ED-4DB2-BD59-A6C34878D82A}">
                    <a16:rowId xmlns="" xmlns:a16="http://schemas.microsoft.com/office/drawing/2014/main" val="24018953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ЗЛОКАЧЕСТВЕННОЕ НОВООБРАЗОВАНИЕ БЕЗ СПЕЦИАЛЬНОГО ПРОТИВООПУХОЛЕВОГО ЛЕЧЕНИЯ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</a:t>
                      </a:r>
                      <a:r>
                        <a:rPr lang="ru-RU" sz="12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extLst>
                  <a:ext uri="{0D108BD9-81ED-4DB2-BD59-A6C34878D82A}">
                    <a16:rowId xmlns="" xmlns:a16="http://schemas.microsoft.com/office/drawing/2014/main" val="33073843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ЛЕКАРСТВЕННАЯ ТЕРАПИЯ ПРИ ЗЛОКАЧЕСТВЕННЫХ НОВООБРАЗОВАНИЯХ (КРОМЕ ЛИМФОИДНОЙ И КРОВЕТВОРНОЙ ТКАНЕЙ), ВЗРОСЛЫЕ (УРОВЕНЬ 3)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6 220,0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extLst>
                  <a:ext uri="{0D108BD9-81ED-4DB2-BD59-A6C34878D82A}">
                    <a16:rowId xmlns="" xmlns:a16="http://schemas.microsoft.com/office/drawing/2014/main" val="30388723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ЛЕКАРСТВЕННАЯ ТЕРАПИЯ ПРИ ЗЛОКАЧЕСТВЕННЫХ НОВООБРАЗОВАНИЯХ (КРОМЕ ЛИМФОИДНОЙ И КРОВЕТВОРНОЙ ТКАНЕЙ), ВЗРОСЛЫЕ (УРОВЕНЬ 2)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3 786,0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extLst>
                  <a:ext uri="{0D108BD9-81ED-4DB2-BD59-A6C34878D82A}">
                    <a16:rowId xmlns="" xmlns:a16="http://schemas.microsoft.com/office/drawing/2014/main" val="28184767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ЛЕКАРСТВЕННАЯ ТЕРАПИЯ ПРИ ЗЛОКАЧЕСТВЕННЫХ НОВООБРАЗОВАНИЯХ (КРОМЕ ЛИМФОИДНОЙ И КРОВЕТВОРНОЙ ТКАНЕЙ), ВЗРОСЛЫЕ (УРОВЕНЬ 4)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2 123,0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extLst>
                  <a:ext uri="{0D108BD9-81ED-4DB2-BD59-A6C34878D82A}">
                    <a16:rowId xmlns="" xmlns:a16="http://schemas.microsoft.com/office/drawing/2014/main" val="37882487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ЛЕКАРСТВЕННАЯ ТЕРАПИЯ ПРИ ЗЛОКАЧЕСТВЕННЫХ НОВООБРАЗОВАНИЯХ (КРОМЕ ЛИМФОИДНОЙ И КРОВЕТВОРНОЙ ТКАНЕЙ), ВЗРОСЛЫЕ (УРОВЕНЬ 7)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1 662,0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extLst>
                  <a:ext uri="{0D108BD9-81ED-4DB2-BD59-A6C34878D82A}">
                    <a16:rowId xmlns="" xmlns:a16="http://schemas.microsoft.com/office/drawing/2014/main" val="23424235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ЛУЧЕВАЯ ТЕРАПИЯ (УРОВЕНЬ 3)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1 440,0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extLst>
                  <a:ext uri="{0D108BD9-81ED-4DB2-BD59-A6C34878D82A}">
                    <a16:rowId xmlns="" xmlns:a16="http://schemas.microsoft.com/office/drawing/2014/main" val="22113103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ЛЕКАРСТВЕННАЯ ТЕРАПИЯ ПРИ ДРУГИХ ЗЛОКАЧЕСТВЕННЫХ НОВООБРАЗОВАНИЯХ ЛИМФОИДНОЙ И КРОВЕТВОРНОЙ ТКАНЕЙ, ВЗРОСЛЫЕ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1 311,0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extLst>
                  <a:ext uri="{0D108BD9-81ED-4DB2-BD59-A6C34878D82A}">
                    <a16:rowId xmlns="" xmlns:a16="http://schemas.microsoft.com/office/drawing/2014/main" val="23492127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МАСТЭКТОМИЯ, ДРУГИЕ ОПЕРАЦИИ ПРИ ЗЛОКАЧЕСТВЕННОМ НОВООБРАЗОВАНИИ МОЛОЧНОЙ ЖЕЛЕЗЫ (УРОВЕНЬ 1)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1 104,0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extLst>
                  <a:ext uri="{0D108BD9-81ED-4DB2-BD59-A6C34878D82A}">
                    <a16:rowId xmlns="" xmlns:a16="http://schemas.microsoft.com/office/drawing/2014/main" val="28334978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ОПЕРАЦИИ НА КОЖЕ, ПОДКОЖНОЙ КЛЕТЧАТКЕ, ПРИДАТКАХ КОЖИ (УРОВЕНЬ 1)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992,0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70" marR="8670" marT="8670" marB="0" anchor="ctr"/>
                </a:tc>
                <a:extLst>
                  <a:ext uri="{0D108BD9-81ED-4DB2-BD59-A6C34878D82A}">
                    <a16:rowId xmlns="" xmlns:a16="http://schemas.microsoft.com/office/drawing/2014/main" val="4159741161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659518" y="2499844"/>
            <a:ext cx="4671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3251" y="2499843"/>
            <a:ext cx="4671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8363367" y="2198104"/>
            <a:ext cx="430807" cy="36004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569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42534" y="6394066"/>
            <a:ext cx="9186534" cy="4766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98340" y="0"/>
            <a:ext cx="776490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endParaRPr lang="ru-RU" sz="12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defRPr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КСГ при оказании медицинской помощи по профилю «онкология» в дневном стационаре</a:t>
            </a:r>
            <a:endParaRPr lang="ru-RU" sz="24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 descr="tfoms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648" y="103974"/>
            <a:ext cx="1052692" cy="896737"/>
          </a:xfrm>
          <a:prstGeom prst="rect">
            <a:avLst/>
          </a:prstGeom>
        </p:spPr>
      </p:pic>
      <p:sp>
        <p:nvSpPr>
          <p:cNvPr id="1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6993074" y="6483941"/>
            <a:ext cx="2133600" cy="365125"/>
          </a:xfrm>
        </p:spPr>
        <p:txBody>
          <a:bodyPr/>
          <a:lstStyle/>
          <a:p>
            <a:r>
              <a:rPr lang="ru-RU" dirty="0" smtClean="0"/>
              <a:t>29</a:t>
            </a:r>
            <a:endParaRPr lang="ru-RU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1440000" y="107983"/>
            <a:ext cx="7523247" cy="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76458" y="1496274"/>
            <a:ext cx="8817599" cy="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6617522"/>
              </p:ext>
            </p:extLst>
          </p:nvPr>
        </p:nvGraphicFramePr>
        <p:xfrm>
          <a:off x="251519" y="1563512"/>
          <a:ext cx="8742537" cy="47192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331">
                  <a:extLst>
                    <a:ext uri="{9D8B030D-6E8A-4147-A177-3AD203B41FA5}">
                      <a16:colId xmlns="" xmlns:a16="http://schemas.microsoft.com/office/drawing/2014/main" val="3954025530"/>
                    </a:ext>
                  </a:extLst>
                </a:gridCol>
                <a:gridCol w="483807">
                  <a:extLst>
                    <a:ext uri="{9D8B030D-6E8A-4147-A177-3AD203B41FA5}">
                      <a16:colId xmlns="" xmlns:a16="http://schemas.microsoft.com/office/drawing/2014/main" val="3972356451"/>
                    </a:ext>
                  </a:extLst>
                </a:gridCol>
                <a:gridCol w="5473063">
                  <a:extLst>
                    <a:ext uri="{9D8B030D-6E8A-4147-A177-3AD203B41FA5}">
                      <a16:colId xmlns="" xmlns:a16="http://schemas.microsoft.com/office/drawing/2014/main" val="1748800257"/>
                    </a:ext>
                  </a:extLst>
                </a:gridCol>
                <a:gridCol w="850441">
                  <a:extLst>
                    <a:ext uri="{9D8B030D-6E8A-4147-A177-3AD203B41FA5}">
                      <a16:colId xmlns="" xmlns:a16="http://schemas.microsoft.com/office/drawing/2014/main" val="2677955103"/>
                    </a:ext>
                  </a:extLst>
                </a:gridCol>
                <a:gridCol w="816424">
                  <a:extLst>
                    <a:ext uri="{9D8B030D-6E8A-4147-A177-3AD203B41FA5}">
                      <a16:colId xmlns="" xmlns:a16="http://schemas.microsoft.com/office/drawing/2014/main" val="3053489131"/>
                    </a:ext>
                  </a:extLst>
                </a:gridCol>
                <a:gridCol w="695471">
                  <a:extLst>
                    <a:ext uri="{9D8B030D-6E8A-4147-A177-3AD203B41FA5}">
                      <a16:colId xmlns="" xmlns:a16="http://schemas.microsoft.com/office/drawing/2014/main" val="1157696058"/>
                    </a:ext>
                  </a:extLst>
                </a:gridCol>
              </a:tblGrid>
              <a:tr h="4187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КСГ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КСГ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КЗ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Случаи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extLst>
                  <a:ext uri="{0D108BD9-81ED-4DB2-BD59-A6C34878D82A}">
                    <a16:rowId xmlns="" xmlns:a16="http://schemas.microsoft.com/office/drawing/2014/main" val="1540995276"/>
                  </a:ext>
                </a:extLst>
              </a:tr>
              <a:tr h="2140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extLst>
                  <a:ext uri="{0D108BD9-81ED-4DB2-BD59-A6C34878D82A}">
                    <a16:rowId xmlns="" xmlns:a16="http://schemas.microsoft.com/office/drawing/2014/main" val="3747264319"/>
                  </a:ext>
                </a:extLst>
              </a:tr>
              <a:tr h="214047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в </a:t>
                      </a:r>
                      <a:r>
                        <a:rPr lang="ru-RU" sz="12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т.ч</a:t>
                      </a:r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2,85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29 571,0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extLst>
                  <a:ext uri="{0D108BD9-81ED-4DB2-BD59-A6C34878D82A}">
                    <a16:rowId xmlns="" xmlns:a16="http://schemas.microsoft.com/office/drawing/2014/main" val="2542054458"/>
                  </a:ext>
                </a:extLst>
              </a:tr>
              <a:tr h="214047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ru-RU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по ТОП-10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2,64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28 286,0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95,7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extLst>
                  <a:ext uri="{0D108BD9-81ED-4DB2-BD59-A6C34878D82A}">
                    <a16:rowId xmlns="" xmlns:a16="http://schemas.microsoft.com/office/drawing/2014/main" val="3507333582"/>
                  </a:ext>
                </a:extLst>
              </a:tr>
              <a:tr h="3846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ЛЕКАРСТВЕННАЯ ТЕРАПИЯ ПРИ ЗЛОКАЧЕСТВЕННЫХ НОВООБРАЗОВАНИЯХ (КРОМЕ ЛИМФОИДНОЙ И КРОВЕТВОРНОЙ ТКАНЕЙ), ВЗРОСЛЫЕ (УРОВЕНЬ 2)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6 337,0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extLst>
                  <a:ext uri="{0D108BD9-81ED-4DB2-BD59-A6C34878D82A}">
                    <a16:rowId xmlns="" xmlns:a16="http://schemas.microsoft.com/office/drawing/2014/main" val="2849418136"/>
                  </a:ext>
                </a:extLst>
              </a:tr>
              <a:tr h="3846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ЗЛОКАЧЕСТВЕННОЕ НОВООБРАЗОВАНИЕ БЕЗ СПЕЦИАЛЬНОГО ПРОТИВООПУХОЛЕВОГО ЛЕЧЕНИЯ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5 511,0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extLst>
                  <a:ext uri="{0D108BD9-81ED-4DB2-BD59-A6C34878D82A}">
                    <a16:rowId xmlns="" xmlns:a16="http://schemas.microsoft.com/office/drawing/2014/main" val="2342755841"/>
                  </a:ext>
                </a:extLst>
              </a:tr>
              <a:tr h="3846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ЛЕКАРСТВЕННАЯ ТЕРАПИЯ ПРИ ЗЛОКАЧЕСТВЕННЫХ НОВООБРАЗОВАНИЯХ (КРОМЕ ЛИМФОИДНОЙ И КРОВЕТВОРНОЙ ТКАНЕЙ), ВЗРОСЛЫЕ (УРОВЕНЬ 1)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3 982,0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extLst>
                  <a:ext uri="{0D108BD9-81ED-4DB2-BD59-A6C34878D82A}">
                    <a16:rowId xmlns="" xmlns:a16="http://schemas.microsoft.com/office/drawing/2014/main" val="27373973"/>
                  </a:ext>
                </a:extLst>
              </a:tr>
              <a:tr h="3846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ЛЕКАРСТВЕННАЯ ТЕРАПИЯ ПРИ ЗЛОКАЧЕСТВЕННЫХ НОВООБРАЗОВАНИЯХ (КРОМЕ ЛИМФОИДНОЙ И КРОВЕТВОРНОЙ ТКАНЕЙ), ВЗРОСЛЫЕ (УРОВЕНЬ 4)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3 887,0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extLst>
                  <a:ext uri="{0D108BD9-81ED-4DB2-BD59-A6C34878D82A}">
                    <a16:rowId xmlns="" xmlns:a16="http://schemas.microsoft.com/office/drawing/2014/main" val="40635911"/>
                  </a:ext>
                </a:extLst>
              </a:tr>
              <a:tr h="3846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ЛЕКАРСТВЕННАЯ ТЕРАПИЯ ПРИ ЗЛОКАЧЕСТВЕННЫХ НОВООБРАЗОВАНИЯХ (КРОМЕ ЛИМФОИДНОЙ И КРОВЕТВОРНОЙ ТКАНЕЙ), ВЗРОСЛЫЕ (УРОВЕНЬ 5)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3 607,0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extLst>
                  <a:ext uri="{0D108BD9-81ED-4DB2-BD59-A6C34878D82A}">
                    <a16:rowId xmlns="" xmlns:a16="http://schemas.microsoft.com/office/drawing/2014/main" val="739932175"/>
                  </a:ext>
                </a:extLst>
              </a:tr>
              <a:tr h="3846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ЛЕКАРСТВЕННАЯ ТЕРАПИЯ ПРИ ЗЛОКАЧЕСТВЕННЫХ НОВООБРАЗОВАНИЯХ (КРОМЕ ЛИМФОИДНОЙ И КРОВЕТВОРНОЙ ТКАНЕЙ), ВЗРОСЛЫЕ (УРОВЕНЬ 3)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1 976,0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extLst>
                  <a:ext uri="{0D108BD9-81ED-4DB2-BD59-A6C34878D82A}">
                    <a16:rowId xmlns="" xmlns:a16="http://schemas.microsoft.com/office/drawing/2014/main" val="8810439"/>
                  </a:ext>
                </a:extLst>
              </a:tr>
              <a:tr h="3846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ЛЕКАРСТВЕННАЯ ТЕРАПИЯ ПРИ ЗЛОКАЧЕСТВЕННЫХ НОВООБРАЗОВАНИЯХ (КРОМЕ ЛИМФОИДНОЙ И КРОВЕТВОРНОЙ ТКАНЕЙ), ВЗРОСЛЫЕ (УРОВЕНЬ 6)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1 176,0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extLst>
                  <a:ext uri="{0D108BD9-81ED-4DB2-BD59-A6C34878D82A}">
                    <a16:rowId xmlns="" xmlns:a16="http://schemas.microsoft.com/office/drawing/2014/main" val="2760665538"/>
                  </a:ext>
                </a:extLst>
              </a:tr>
              <a:tr h="1969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ЛУЧЕВАЯ ТЕРАПИЯ (УРОВЕНЬ 3)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808,0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extLst>
                  <a:ext uri="{0D108BD9-81ED-4DB2-BD59-A6C34878D82A}">
                    <a16:rowId xmlns="" xmlns:a16="http://schemas.microsoft.com/office/drawing/2014/main" val="1597907654"/>
                  </a:ext>
                </a:extLst>
              </a:tr>
              <a:tr h="3846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ЛЕКАРСТВЕННАЯ ТЕРАПИЯ ПРИ ЗЛОКАЧЕСТВЕННЫХ НОВООБРАЗОВАНИЯХ (КРОМЕ ЛИМФОИДНОЙ И КРОВЕТВОРНОЙ ТКАНЕЙ), ВЗРОСЛЫЕ (УРОВЕНЬ 8)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544,0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extLst>
                  <a:ext uri="{0D108BD9-81ED-4DB2-BD59-A6C34878D82A}">
                    <a16:rowId xmlns="" xmlns:a16="http://schemas.microsoft.com/office/drawing/2014/main" val="2390249589"/>
                  </a:ext>
                </a:extLst>
              </a:tr>
              <a:tr h="3846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ЛЕКАРСТВЕННАЯ ТЕРАПИЯ ПРИ ДРУГИХ ЗЛОКАЧЕСТВЕННЫХ НОВООБРАЗОВАНИЯХ ЛИМФОИДНОЙ И КРОВЕТВОРНОЙ ТКАНЕЙ, ВЗРОСЛЫЕ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458,0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/>
                </a:tc>
                <a:extLst>
                  <a:ext uri="{0D108BD9-81ED-4DB2-BD59-A6C34878D82A}">
                    <a16:rowId xmlns="" xmlns:a16="http://schemas.microsoft.com/office/drawing/2014/main" val="774200005"/>
                  </a:ext>
                </a:extLst>
              </a:tr>
            </a:tbl>
          </a:graphicData>
        </a:graphic>
      </p:graphicFrame>
      <p:sp>
        <p:nvSpPr>
          <p:cNvPr id="11" name="Овал 10"/>
          <p:cNvSpPr/>
          <p:nvPr/>
        </p:nvSpPr>
        <p:spPr>
          <a:xfrm>
            <a:off x="8460432" y="2348880"/>
            <a:ext cx="430807" cy="36004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8756492" y="2818227"/>
            <a:ext cx="2694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6772" y="2803275"/>
            <a:ext cx="2694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656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7092280" y="6492875"/>
            <a:ext cx="2133600" cy="365125"/>
          </a:xfrm>
        </p:spPr>
        <p:txBody>
          <a:bodyPr/>
          <a:lstStyle/>
          <a:p>
            <a:r>
              <a:rPr lang="ru-RU" dirty="0"/>
              <a:t>3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1440000" y="82583"/>
            <a:ext cx="73437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259739" y="71746"/>
            <a:ext cx="782352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мероприятий по вопросам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информационного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 в целях учета в реестре счета информации,  необходимой  для  оценки  полноты  объема,  качества  и своевременности  оказания 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МП ЗЛ,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страдающим онкологическими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заболеваниями</a:t>
            </a:r>
            <a:endParaRPr lang="ru-RU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 descr="tfoms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648" y="11983"/>
            <a:ext cx="1052692" cy="896737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 flipV="1">
            <a:off x="266813" y="1256060"/>
            <a:ext cx="8493133" cy="127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145649" y="1340768"/>
            <a:ext cx="413832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1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ФОМС от 30.03.2018 №59 «О внесении изменений в приказ </a:t>
            </a:r>
            <a:r>
              <a:rPr lang="ru-RU" sz="1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ФФОМС от </a:t>
            </a:r>
            <a:r>
              <a:rPr lang="ru-RU" sz="1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07 апреля 2011г. №79» размещен на сайте ТФОМС МО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4860032" y="1340768"/>
            <a:ext cx="413832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Информационное письмо об изменениях, внесенных 59 приказом, направлено в адрес СМО и медицинских организаций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4283969" y="1628800"/>
            <a:ext cx="576063" cy="144016"/>
          </a:xfrm>
          <a:prstGeom prst="rightArrow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lumMod val="75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4860032" y="2348880"/>
            <a:ext cx="413832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по изменениям, внесённым 59 приказом, доложены на Правлении Фонда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6857184" y="2060848"/>
            <a:ext cx="144016" cy="288032"/>
          </a:xfrm>
          <a:prstGeom prst="downArrow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145649" y="2348880"/>
            <a:ext cx="413832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en-US" sz="1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№ 59 обсужден на совещании у Министра здравоохранения Московской области</a:t>
            </a:r>
          </a:p>
        </p:txBody>
      </p:sp>
      <p:sp>
        <p:nvSpPr>
          <p:cNvPr id="37" name="Стрелка вправо 36"/>
          <p:cNvSpPr/>
          <p:nvPr/>
        </p:nvSpPr>
        <p:spPr>
          <a:xfrm flipH="1">
            <a:off x="4283969" y="2636912"/>
            <a:ext cx="576065" cy="144016"/>
          </a:xfrm>
          <a:prstGeom prst="rightArrow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lumMod val="75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45649" y="3356992"/>
            <a:ext cx="413832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ТФОМС МО и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МЗ МО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согласована дорожная карта о совместной реализации данного проекта</a:t>
            </a:r>
          </a:p>
        </p:txBody>
      </p:sp>
      <p:sp>
        <p:nvSpPr>
          <p:cNvPr id="39" name="Стрелка вниз 38"/>
          <p:cNvSpPr/>
          <p:nvPr/>
        </p:nvSpPr>
        <p:spPr>
          <a:xfrm>
            <a:off x="2142801" y="3068960"/>
            <a:ext cx="144016" cy="288032"/>
          </a:xfrm>
          <a:prstGeom prst="downArrow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4860032" y="3356992"/>
            <a:ext cx="4138320" cy="338437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en-US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ТФОМС МО внесены изменения в Регламент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инф.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взаимодействия между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мед.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организациями и ТФОМС МО: «Передача – приемка сводного отчета об оказанной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МП для ФЛК,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сверки и идентификации по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ЕРЗЛ,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том числе для оплаты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МП,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оказанной лицам,  застрахованным в других субъектах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РФ»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(ОТР-ИВ-7.65) и «Предоставление единой нормативно-справочной информации (НСИ)» (ОТР-ИВ-1.65), введены  17 новых справочников (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N001-N017),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соответствующих федеральным Классификаторам. </a:t>
            </a:r>
          </a:p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ОТР-ИВ-7.65 и ОТР-ИВ-1.65 и Пакет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НСИ размещены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сайте ТФОМС МО. </a:t>
            </a:r>
          </a:p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Доработано программное обеспечение ТФОМС МО для приемки реестров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счетов.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Стрелка вправо 40"/>
          <p:cNvSpPr/>
          <p:nvPr/>
        </p:nvSpPr>
        <p:spPr>
          <a:xfrm>
            <a:off x="4283971" y="3645024"/>
            <a:ext cx="576063" cy="144016"/>
          </a:xfrm>
          <a:prstGeom prst="rightArrow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lumMod val="75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145648" y="4365103"/>
            <a:ext cx="4138320" cy="2192747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</a:t>
            </a:r>
            <a:r>
              <a:rPr lang="en-US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Проект регламента работы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 3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уровня при отборе случаев оказания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МП пациентам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подозрением на онкологическое заболевание и/или с установленным диагнозом онкологического заболевания для проведения контроля объемов, сроков, качества и условий предоставленной им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МП (проект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направленный ФФОМС 27.04.2018 письмом 5486/30-1/и, доведен до СМО 28.04.2018 и размещён в рабочей группе Телеграмм.</a:t>
            </a:r>
          </a:p>
        </p:txBody>
      </p:sp>
      <p:sp>
        <p:nvSpPr>
          <p:cNvPr id="44" name="Стрелка вправо 43"/>
          <p:cNvSpPr/>
          <p:nvPr/>
        </p:nvSpPr>
        <p:spPr>
          <a:xfrm flipH="1">
            <a:off x="4256845" y="5389468"/>
            <a:ext cx="576065" cy="144016"/>
          </a:xfrm>
          <a:prstGeom prst="rightArrow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lumMod val="75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трелка вниз 44"/>
          <p:cNvSpPr/>
          <p:nvPr/>
        </p:nvSpPr>
        <p:spPr>
          <a:xfrm>
            <a:off x="2142800" y="6537018"/>
            <a:ext cx="144016" cy="288032"/>
          </a:xfrm>
          <a:prstGeom prst="downArrow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154033" y="1340768"/>
            <a:ext cx="413832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ФОМС от 30.03.2018 №59 «О внесении изменений в приказ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ФФОМС от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07 апреля 2011г. №79» размещен на сайте ТФОМС МО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154033" y="2348880"/>
            <a:ext cx="413832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№ 59 обсужден на совещании у Министра здравоохранения Московской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371730035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505" y="6428167"/>
            <a:ext cx="9161326" cy="4766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98340" y="-29294"/>
            <a:ext cx="776490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endParaRPr lang="ru-RU" sz="12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defRPr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Рейтинг схем лечения при проведении химиотерапии в круглосуточном стационаре</a:t>
            </a:r>
            <a:endParaRPr lang="ru-RU" sz="24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 descr="tfoms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648" y="103974"/>
            <a:ext cx="1052692" cy="896737"/>
          </a:xfrm>
          <a:prstGeom prst="rect">
            <a:avLst/>
          </a:prstGeom>
        </p:spPr>
      </p:pic>
      <p:sp>
        <p:nvSpPr>
          <p:cNvPr id="1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6993074" y="6483941"/>
            <a:ext cx="2133600" cy="365125"/>
          </a:xfrm>
        </p:spPr>
        <p:txBody>
          <a:bodyPr/>
          <a:lstStyle/>
          <a:p>
            <a:r>
              <a:rPr lang="ru-RU" dirty="0" smtClean="0"/>
              <a:t>30</a:t>
            </a:r>
            <a:endParaRPr lang="ru-RU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1419975" y="103974"/>
            <a:ext cx="7523247" cy="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63200" y="1052736"/>
            <a:ext cx="8817599" cy="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8835423"/>
              </p:ext>
            </p:extLst>
          </p:nvPr>
        </p:nvGraphicFramePr>
        <p:xfrm>
          <a:off x="729204" y="1077636"/>
          <a:ext cx="7668265" cy="237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6867">
                  <a:extLst>
                    <a:ext uri="{9D8B030D-6E8A-4147-A177-3AD203B41FA5}">
                      <a16:colId xmlns="" xmlns:a16="http://schemas.microsoft.com/office/drawing/2014/main" val="945331996"/>
                    </a:ext>
                  </a:extLst>
                </a:gridCol>
                <a:gridCol w="517616">
                  <a:extLst>
                    <a:ext uri="{9D8B030D-6E8A-4147-A177-3AD203B41FA5}">
                      <a16:colId xmlns="" xmlns:a16="http://schemas.microsoft.com/office/drawing/2014/main" val="1499333291"/>
                    </a:ext>
                  </a:extLst>
                </a:gridCol>
                <a:gridCol w="5820354">
                  <a:extLst>
                    <a:ext uri="{9D8B030D-6E8A-4147-A177-3AD203B41FA5}">
                      <a16:colId xmlns="" xmlns:a16="http://schemas.microsoft.com/office/drawing/2014/main" val="1785340882"/>
                    </a:ext>
                  </a:extLst>
                </a:gridCol>
                <a:gridCol w="406714">
                  <a:extLst>
                    <a:ext uri="{9D8B030D-6E8A-4147-A177-3AD203B41FA5}">
                      <a16:colId xmlns="" xmlns:a16="http://schemas.microsoft.com/office/drawing/2014/main" val="1474903133"/>
                    </a:ext>
                  </a:extLst>
                </a:gridCol>
                <a:gridCol w="406714">
                  <a:extLst>
                    <a:ext uri="{9D8B030D-6E8A-4147-A177-3AD203B41FA5}">
                      <a16:colId xmlns="" xmlns:a16="http://schemas.microsoft.com/office/drawing/2014/main" val="9158705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схемы лечения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8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КСГ №</a:t>
                      </a:r>
                      <a:endParaRPr lang="ru-RU" sz="800" b="1" u="none" strike="noStrike" kern="1200" dirty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схемы лечения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Случаи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extLst>
                  <a:ext uri="{0D108BD9-81ED-4DB2-BD59-A6C34878D82A}">
                    <a16:rowId xmlns="" xmlns:a16="http://schemas.microsoft.com/office/drawing/2014/main" val="401480359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5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схем лечения -</a:t>
                      </a:r>
                      <a:r>
                        <a:rPr lang="ru-RU" sz="105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254</a:t>
                      </a:r>
                      <a:r>
                        <a:rPr lang="ru-RU" sz="105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25 391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extLst>
                  <a:ext uri="{0D108BD9-81ED-4DB2-BD59-A6C34878D82A}">
                    <a16:rowId xmlns="" xmlns:a16="http://schemas.microsoft.com/office/drawing/2014/main" val="3417167776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ТОП-10 в </a:t>
                      </a:r>
                      <a:r>
                        <a:rPr lang="ru-RU" sz="10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т.ч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b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12 080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extLst>
                  <a:ext uri="{0D108BD9-81ED-4DB2-BD59-A6C34878D82A}">
                    <a16:rowId xmlns="" xmlns:a16="http://schemas.microsoft.com/office/drawing/2014/main" val="2620080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sh901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5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146</a:t>
                      </a:r>
                      <a:endParaRPr lang="ru-RU" sz="105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СХЕМЫ ЛЕКАРСТВЕННОЙ ТЕРАПИИ ПРИ ЗЛОКАЧЕСТВЕННЫХ НОВООБРАЗОВАНИЯХ: C15, C16, C18, C19, C20, C22, C25, C32, C34, C43, C44, C48, C50, C53, C54, C56, C57, C61, C64, C67, C73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2 496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>
                    <a:solidFill>
                      <a:srgbClr val="FF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986358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sh058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5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146</a:t>
                      </a:r>
                      <a:endParaRPr lang="ru-RU" sz="105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ДОКСОРУБИЦИН 60 МГ/М? В 1-Й ДЕНЬ + ЦИКЛОФОСФАМИД 600 МГ/М? В 1-Й ДЕНЬ; ЦИКЛ 21 ДЕНЬ(1)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1 910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970734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sh203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5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148</a:t>
                      </a:r>
                      <a:endParaRPr lang="ru-RU" sz="105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FOLFOX 6: ОКСАЛИПЛАТИН 85 МГ/М? В 1-Й ДЕНЬ + КАЛЬЦИЯ ФОЛИНАТ 400 МГ/М? В 1-Й ДЕНЬ + ФТОРУРАЦИЛ 400 МГ/М? В 1-Й ДЕНЬ + ФТОРУРАЦИЛ 2400 МГ/М? (ПО 1200 МГ/М? В СУТКИ) 46-ЧАСОВАЯ ИНФУЗИЯ 1-2-Й ДНИ; ЦИКЛ 14 ДНЕЙ(2)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1 345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54401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sh138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5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147</a:t>
                      </a:r>
                      <a:endParaRPr lang="ru-RU" sz="105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ПАКЛИТАКСЕЛ 175 МГ/М? В 1-Й ДЕНЬ; ЦИКЛ 21 ДЕНЬ(1)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1 124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extLst>
                  <a:ext uri="{0D108BD9-81ED-4DB2-BD59-A6C34878D82A}">
                    <a16:rowId xmlns="" xmlns:a16="http://schemas.microsoft.com/office/drawing/2014/main" val="34107487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sh102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5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152</a:t>
                      </a:r>
                      <a:endParaRPr lang="ru-RU" sz="105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XELOX: КАПЕЦИТАБИН 2000 МГ/М? В 1-14-Й ДНИ + ОКСАЛИПЛАТИН 130 МГ/М? В 1-Й ДЕНЬ; ЦИКЛ 21 ДЕНЬ(14)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1 079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extLst>
                  <a:ext uri="{0D108BD9-81ED-4DB2-BD59-A6C34878D82A}">
                    <a16:rowId xmlns="" xmlns:a16="http://schemas.microsoft.com/office/drawing/2014/main" val="40489700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sh060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5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149</a:t>
                      </a:r>
                      <a:endParaRPr lang="ru-RU" sz="105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ДОЦЕТАКСЕЛ 75-100 МГ/М? В 1-Й ДЕНЬ; ЦИКЛ 21 ДЕНЬ(1)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1 072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extLst>
                  <a:ext uri="{0D108BD9-81ED-4DB2-BD59-A6C34878D82A}">
                    <a16:rowId xmlns="" xmlns:a16="http://schemas.microsoft.com/office/drawing/2014/main" val="9090070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sh141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5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148</a:t>
                      </a:r>
                      <a:endParaRPr lang="ru-RU" sz="105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ПАКЛИТАКСЕЛ 175-225 МГ/М? В 1-Й ДЕНЬ + КАРБОПЛАТИН AUC 5-6 В 1-Й ДЕНЬ; ЦИКЛ 21 ДЕНЬ(1)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1 059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extLst>
                  <a:ext uri="{0D108BD9-81ED-4DB2-BD59-A6C34878D82A}">
                    <a16:rowId xmlns="" xmlns:a16="http://schemas.microsoft.com/office/drawing/2014/main" val="32416313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sh142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5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148</a:t>
                      </a:r>
                      <a:endParaRPr lang="ru-RU" sz="105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ПАКЛИТАКСЕЛ 175?200 МГ МГ/М? В 1-Й ДЕНЬ + КАРБОПЛАТИН AUC 5?6 В 1-Й ДЕНЬ; ЦИКЛ 21 ДЕНЬ(1)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extLst>
                  <a:ext uri="{0D108BD9-81ED-4DB2-BD59-A6C34878D82A}">
                    <a16:rowId xmlns="" xmlns:a16="http://schemas.microsoft.com/office/drawing/2014/main" val="31875328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sh128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5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148</a:t>
                      </a:r>
                      <a:endParaRPr lang="ru-RU" sz="105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ОКСАЛИПЛАТИН 130 МГ/М? В 1-Й ДЕНЬ; ЦИКЛ 21 ДЕНЬ(1)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extLst>
                  <a:ext uri="{0D108BD9-81ED-4DB2-BD59-A6C34878D82A}">
                    <a16:rowId xmlns="" xmlns:a16="http://schemas.microsoft.com/office/drawing/2014/main" val="672886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sh265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5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146</a:t>
                      </a:r>
                      <a:endParaRPr lang="ru-RU" sz="105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ЗОЛЕДРОНОВАЯ КИСЛОТА 1 РАЗ В 3-4 НЕДЕЛИ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" marR="8540" marT="8540" marB="0" anchor="ctr"/>
                </a:tc>
                <a:extLst>
                  <a:ext uri="{0D108BD9-81ED-4DB2-BD59-A6C34878D82A}">
                    <a16:rowId xmlns="" xmlns:a16="http://schemas.microsoft.com/office/drawing/2014/main" val="3046012542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284766"/>
              </p:ext>
            </p:extLst>
          </p:nvPr>
        </p:nvGraphicFramePr>
        <p:xfrm>
          <a:off x="35498" y="3455602"/>
          <a:ext cx="4536502" cy="28827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585">
                  <a:extLst>
                    <a:ext uri="{9D8B030D-6E8A-4147-A177-3AD203B41FA5}">
                      <a16:colId xmlns="" xmlns:a16="http://schemas.microsoft.com/office/drawing/2014/main" val="1178646620"/>
                    </a:ext>
                  </a:extLst>
                </a:gridCol>
                <a:gridCol w="442799">
                  <a:extLst>
                    <a:ext uri="{9D8B030D-6E8A-4147-A177-3AD203B41FA5}">
                      <a16:colId xmlns="" xmlns:a16="http://schemas.microsoft.com/office/drawing/2014/main" val="2971109896"/>
                    </a:ext>
                  </a:extLst>
                </a:gridCol>
                <a:gridCol w="2603091">
                  <a:extLst>
                    <a:ext uri="{9D8B030D-6E8A-4147-A177-3AD203B41FA5}">
                      <a16:colId xmlns="" xmlns:a16="http://schemas.microsoft.com/office/drawing/2014/main" val="4054075621"/>
                    </a:ext>
                  </a:extLst>
                </a:gridCol>
                <a:gridCol w="516522">
                  <a:extLst>
                    <a:ext uri="{9D8B030D-6E8A-4147-A177-3AD203B41FA5}">
                      <a16:colId xmlns="" xmlns:a16="http://schemas.microsoft.com/office/drawing/2014/main" val="2989025128"/>
                    </a:ext>
                  </a:extLst>
                </a:gridCol>
                <a:gridCol w="477505">
                  <a:extLst>
                    <a:ext uri="{9D8B030D-6E8A-4147-A177-3AD203B41FA5}">
                      <a16:colId xmlns="" xmlns:a16="http://schemas.microsoft.com/office/drawing/2014/main" val="317269139"/>
                    </a:ext>
                  </a:extLst>
                </a:gridCol>
              </a:tblGrid>
              <a:tr h="15723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МО "МООД"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17067088"/>
                  </a:ext>
                </a:extLst>
              </a:tr>
              <a:tr h="3665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схемы лечения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КСГ №</a:t>
                      </a:r>
                      <a:endParaRPr lang="ru-RU" sz="800" dirty="0"/>
                    </a:p>
                  </a:txBody>
                  <a:tcPr marL="7855" marR="7855" marT="78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схемы лечения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Случаи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/>
                </a:tc>
                <a:extLst>
                  <a:ext uri="{0D108BD9-81ED-4DB2-BD59-A6C34878D82A}">
                    <a16:rowId xmlns="" xmlns:a16="http://schemas.microsoft.com/office/drawing/2014/main" val="1884824608"/>
                  </a:ext>
                </a:extLst>
              </a:tr>
              <a:tr h="157235"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5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схем лечения - </a:t>
                      </a:r>
                      <a:r>
                        <a:rPr lang="ru-RU" sz="105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</a:t>
                      </a:r>
                      <a:r>
                        <a:rPr lang="ru-RU" sz="105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4 995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/>
                </a:tc>
                <a:extLst>
                  <a:ext uri="{0D108BD9-81ED-4DB2-BD59-A6C34878D82A}">
                    <a16:rowId xmlns="" xmlns:a16="http://schemas.microsoft.com/office/drawing/2014/main" val="77638709"/>
                  </a:ext>
                </a:extLst>
              </a:tr>
              <a:tr h="157235"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ТОП-5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0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т.ч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1 911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/>
                </a:tc>
                <a:extLst>
                  <a:ext uri="{0D108BD9-81ED-4DB2-BD59-A6C34878D82A}">
                    <a16:rowId xmlns="" xmlns:a16="http://schemas.microsoft.com/office/drawing/2014/main" val="2292444446"/>
                  </a:ext>
                </a:extLst>
              </a:tr>
              <a:tr h="2326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sh060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149</a:t>
                      </a:r>
                      <a:endParaRPr lang="ru-RU" sz="10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ДОЦЕТАКСЕЛ 75-100 МГ/М? В 1-Й ДЕНЬ; ЦИКЛ 21 ДЕНЬ(1)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/>
                </a:tc>
                <a:extLst>
                  <a:ext uri="{0D108BD9-81ED-4DB2-BD59-A6C34878D82A}">
                    <a16:rowId xmlns="" xmlns:a16="http://schemas.microsoft.com/office/drawing/2014/main" val="1405526037"/>
                  </a:ext>
                </a:extLst>
              </a:tr>
              <a:tr h="4581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sh901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146</a:t>
                      </a:r>
                      <a:endParaRPr lang="ru-RU" sz="10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СХЕМЫ ЛЕКАРСТВЕННОЙ ТЕРАПИИ ПРИ ЗЛОКАЧЕСТВЕННЫХ НОВООБРАЗОВАНИЯХ: C15, C16, C18, C19, C20, C22, C25, C32, C34, C43, C44, C48, C50, C53, C54, C56, C57, C61, C64, C67, C73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>
                    <a:solidFill>
                      <a:srgbClr val="FF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00801177"/>
                  </a:ext>
                </a:extLst>
              </a:tr>
              <a:tr h="2326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sh138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147</a:t>
                      </a:r>
                      <a:endParaRPr lang="ru-RU" sz="10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ПАКЛИТАКСЕЛ 175 МГ/М? В 1-Й ДЕНЬ; ЦИКЛ 21 ДЕНЬ(1)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/>
                </a:tc>
                <a:extLst>
                  <a:ext uri="{0D108BD9-81ED-4DB2-BD59-A6C34878D82A}">
                    <a16:rowId xmlns="" xmlns:a16="http://schemas.microsoft.com/office/drawing/2014/main" val="1323939888"/>
                  </a:ext>
                </a:extLst>
              </a:tr>
              <a:tr h="34539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sh065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148</a:t>
                      </a:r>
                      <a:endParaRPr lang="ru-RU" sz="10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ДОЦЕТАКСЕЛ 75 МГ/М? В 1-Й ДЕНЬ + КАРБОПЛАТИН AUC 6 В 1-Й ДЕНЬ; ЦИКЛ 21 ДЕНЬ(1)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/>
                </a:tc>
                <a:extLst>
                  <a:ext uri="{0D108BD9-81ED-4DB2-BD59-A6C34878D82A}">
                    <a16:rowId xmlns="" xmlns:a16="http://schemas.microsoft.com/office/drawing/2014/main" val="3298648104"/>
                  </a:ext>
                </a:extLst>
              </a:tr>
              <a:tr h="6835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sh203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148</a:t>
                      </a:r>
                      <a:endParaRPr lang="ru-RU" sz="10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FOLFOX 6: ОКСАЛИПЛАТИН 85 МГ/М? В 1-Й ДЕНЬ + КАЛЬЦИЯ ФОЛИНАТ 400 МГ/М? В 1-Й ДЕНЬ + ФТОРУРАЦИЛ 400 МГ/М? В 1-Й ДЕНЬ + ФТОРУРАЦИЛ 2400 МГ/М? (ПО 1200 МГ/М? В СУТКИ) 46-ЧАСОВАЯ ИНФУЗИЯ 1-2-Й ДНИ; ЦИКЛ 14 ДНЕЙ(2)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55" marR="7855" marT="7855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81887791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3391319"/>
              </p:ext>
            </p:extLst>
          </p:nvPr>
        </p:nvGraphicFramePr>
        <p:xfrm>
          <a:off x="4614625" y="3455746"/>
          <a:ext cx="4499992" cy="28664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163">
                  <a:extLst>
                    <a:ext uri="{9D8B030D-6E8A-4147-A177-3AD203B41FA5}">
                      <a16:colId xmlns="" xmlns:a16="http://schemas.microsoft.com/office/drawing/2014/main" val="2187989710"/>
                    </a:ext>
                  </a:extLst>
                </a:gridCol>
                <a:gridCol w="590162">
                  <a:extLst>
                    <a:ext uri="{9D8B030D-6E8A-4147-A177-3AD203B41FA5}">
                      <a16:colId xmlns="" xmlns:a16="http://schemas.microsoft.com/office/drawing/2014/main" val="4031096701"/>
                    </a:ext>
                  </a:extLst>
                </a:gridCol>
                <a:gridCol w="2508192">
                  <a:extLst>
                    <a:ext uri="{9D8B030D-6E8A-4147-A177-3AD203B41FA5}">
                      <a16:colId xmlns="" xmlns:a16="http://schemas.microsoft.com/office/drawing/2014/main" val="1069709612"/>
                    </a:ext>
                  </a:extLst>
                </a:gridCol>
                <a:gridCol w="382905">
                  <a:extLst>
                    <a:ext uri="{9D8B030D-6E8A-4147-A177-3AD203B41FA5}">
                      <a16:colId xmlns="" xmlns:a16="http://schemas.microsoft.com/office/drawing/2014/main" val="2003935115"/>
                    </a:ext>
                  </a:extLst>
                </a:gridCol>
                <a:gridCol w="428570">
                  <a:extLst>
                    <a:ext uri="{9D8B030D-6E8A-4147-A177-3AD203B41FA5}">
                      <a16:colId xmlns="" xmlns:a16="http://schemas.microsoft.com/office/drawing/2014/main" val="4165290809"/>
                    </a:ext>
                  </a:extLst>
                </a:gridCol>
              </a:tblGrid>
              <a:tr h="210411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МО "МОНИКИ им. М.Ф. Владимирского"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55842576"/>
                  </a:ext>
                </a:extLst>
              </a:tr>
              <a:tr h="4084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схемы лечения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КСГ №</a:t>
                      </a:r>
                      <a:endParaRPr lang="ru-RU" sz="800" dirty="0" smtClean="0"/>
                    </a:p>
                    <a:p>
                      <a:endParaRPr lang="ru-RU" sz="80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схемы лечения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Случаи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371742373"/>
                  </a:ext>
                </a:extLst>
              </a:tr>
              <a:tr h="191805"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5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схем лечения - </a:t>
                      </a:r>
                      <a:r>
                        <a:rPr lang="ru-RU" sz="105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2885852131"/>
                  </a:ext>
                </a:extLst>
              </a:tr>
              <a:tr h="210411"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ТОП-5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0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т.ч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171520272"/>
                  </a:ext>
                </a:extLst>
              </a:tr>
              <a:tr h="48765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sh058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146</a:t>
                      </a:r>
                      <a:endParaRPr lang="ru-RU" sz="10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ДОКСОРУБИЦИН 60 МГ/М? В 1-Й ДЕНЬ + ЦИКЛОФОСФАМИД 600 МГ/М? В 1-Й ДЕНЬ; ЦИКЛ 21 ДЕНЬ(1)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35692803"/>
                  </a:ext>
                </a:extLst>
              </a:tr>
              <a:tr h="36786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sh260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146</a:t>
                      </a:r>
                      <a:endParaRPr lang="ru-RU" sz="10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ЭТОПОЗИД 100 МГ/М? В 1-3-Й ДНИ + КАРБОПЛАТИН AUC 5 В 1-Й ДЕНЬ; ЦИКЛ 21 ДЕНЬ(3)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4012204983"/>
                  </a:ext>
                </a:extLst>
              </a:tr>
              <a:tr h="27787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sh060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149</a:t>
                      </a:r>
                      <a:endParaRPr lang="ru-RU" sz="10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ДОЦЕТАКСЕЛ 75-100 МГ/М? В 1-Й ДЕНЬ; ЦИКЛ 21 ДЕНЬ(1)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2669957067"/>
                  </a:ext>
                </a:extLst>
              </a:tr>
              <a:tr h="32923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sh237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146</a:t>
                      </a:r>
                      <a:endParaRPr lang="ru-RU" sz="10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ЦИСПЛАТИН 75 МГ/М? В 1-Й ДЕНЬ + ФТОРУРАЦИЛ 750 МГ/М? В 1-4-Й ДНИ; ЦИКЛ 21 ДЕНЬ(4)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279031522"/>
                  </a:ext>
                </a:extLst>
              </a:tr>
              <a:tr h="36786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sh065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148</a:t>
                      </a:r>
                      <a:endParaRPr lang="ru-RU" sz="10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ДОЦЕТАКСЕЛ 75 МГ/М? В 1-Й ДЕНЬ + КАРБОПЛАТИН AUC 6 В 1-Й ДЕНЬ; ЦИКЛ 21 ДЕНЬ(1)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31086528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9918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372394"/>
            <a:ext cx="9161326" cy="4766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98340" y="-29294"/>
            <a:ext cx="776490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0" u="none" strike="noStrike" kern="1200" cap="none" spc="0" normalizeH="0" baseline="0" noProof="0" dirty="0" smtClean="0">
              <a:ln>
                <a:noFill/>
              </a:ln>
              <a:solidFill>
                <a:srgbClr val="1F497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Рейтинг схем лечения при проведении химиотерапии в дневном стационаре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13" name="Рисунок 12" descr="tfoms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648" y="103974"/>
            <a:ext cx="1052692" cy="896737"/>
          </a:xfrm>
          <a:prstGeom prst="rect">
            <a:avLst/>
          </a:prstGeom>
        </p:spPr>
      </p:pic>
      <p:sp>
        <p:nvSpPr>
          <p:cNvPr id="1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6993074" y="6483941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31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1419975" y="103974"/>
            <a:ext cx="7523247" cy="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63200" y="1052736"/>
            <a:ext cx="8817599" cy="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8451073"/>
              </p:ext>
            </p:extLst>
          </p:nvPr>
        </p:nvGraphicFramePr>
        <p:xfrm>
          <a:off x="163200" y="1104763"/>
          <a:ext cx="8780022" cy="2600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3016">
                  <a:extLst>
                    <a:ext uri="{9D8B030D-6E8A-4147-A177-3AD203B41FA5}">
                      <a16:colId xmlns="" xmlns:a16="http://schemas.microsoft.com/office/drawing/2014/main" val="3703231260"/>
                    </a:ext>
                  </a:extLst>
                </a:gridCol>
                <a:gridCol w="599440">
                  <a:extLst>
                    <a:ext uri="{9D8B030D-6E8A-4147-A177-3AD203B41FA5}">
                      <a16:colId xmlns="" xmlns:a16="http://schemas.microsoft.com/office/drawing/2014/main" val="4200368901"/>
                    </a:ext>
                  </a:extLst>
                </a:gridCol>
                <a:gridCol w="6424480">
                  <a:extLst>
                    <a:ext uri="{9D8B030D-6E8A-4147-A177-3AD203B41FA5}">
                      <a16:colId xmlns="" xmlns:a16="http://schemas.microsoft.com/office/drawing/2014/main" val="1901488980"/>
                    </a:ext>
                  </a:extLst>
                </a:gridCol>
                <a:gridCol w="611945">
                  <a:extLst>
                    <a:ext uri="{9D8B030D-6E8A-4147-A177-3AD203B41FA5}">
                      <a16:colId xmlns="" xmlns:a16="http://schemas.microsoft.com/office/drawing/2014/main" val="1604413847"/>
                    </a:ext>
                  </a:extLst>
                </a:gridCol>
                <a:gridCol w="431141">
                  <a:extLst>
                    <a:ext uri="{9D8B030D-6E8A-4147-A177-3AD203B41FA5}">
                      <a16:colId xmlns="" xmlns:a16="http://schemas.microsoft.com/office/drawing/2014/main" val="291113971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схемы лечения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КСГ №</a:t>
                      </a:r>
                      <a:endParaRPr lang="ru-RU" sz="1100" b="1" u="none" strike="noStrike" kern="1200" dirty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схемы лечения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Случаи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899243784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5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схем лечения -</a:t>
                      </a:r>
                      <a:r>
                        <a:rPr lang="ru-RU" sz="105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271</a:t>
                      </a:r>
                      <a:r>
                        <a:rPr lang="ru-RU" sz="105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21 657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2559648822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ТОП-10 в </a:t>
                      </a:r>
                      <a:r>
                        <a:rPr lang="ru-RU" sz="10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т.ч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12 184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388020996"/>
                  </a:ext>
                </a:extLst>
              </a:tr>
              <a:tr h="2874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sh901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54</a:t>
                      </a:r>
                      <a:endParaRPr lang="ru-RU" sz="10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СХЕМЫ ЛЕКАРСТВЕННОЙ ТЕРАПИИ ПРИ ЗЛОКАЧЕСТВЕННЫХ НОВООБРАЗОВАНИЯХ: C15, C16, C18, C19, C20, C22, C25, C32, C34, C43, C44, C48, C50, C53, C54, C56, C57, C61, C64, C67, C73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2 556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905376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sh265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55</a:t>
                      </a:r>
                      <a:endParaRPr lang="ru-RU" sz="10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ЗОЛЕДРОНОВАЯ КИСЛОТА 1 РАЗ В 3-4 НЕДЕЛИ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2 337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8610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sh179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58</a:t>
                      </a:r>
                      <a:endParaRPr lang="ru-RU" sz="10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ТРАСТУЗУМАБ 6 МГ/КГ В 1-Й ДЕНЬ; ЦИКЛ 21 ДЕНЬ(1)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2 122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052691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sh060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58</a:t>
                      </a:r>
                      <a:endParaRPr lang="ru-RU" sz="10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ДОЦЕТАКСЕЛ 75-100 МГ/М? В 1-Й ДЕНЬ; ЦИКЛ 21 ДЕНЬ(1)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1 192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8442849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sh058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54</a:t>
                      </a:r>
                      <a:endParaRPr lang="ru-RU" sz="10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ДОКСОРУБИЦИН 60 МГ/М? В 1-Й ДЕНЬ + ЦИКЛОФОСФАМИД 600 МГ/М? В 1-Й ДЕНЬ; ЦИКЛ 21 ДЕНЬ(1)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1 031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23355793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sh102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57</a:t>
                      </a:r>
                      <a:endParaRPr lang="ru-RU" sz="10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XELOX: КАПЕЦИТАБИН 2000 МГ/М? В 1-14-Й ДНИ + ОКСАЛИПЛАТИН 130 МГ/М? В 1-Й ДЕНЬ; ЦИКЛ 21 ДЕНЬ(14)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8617750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sh011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59</a:t>
                      </a:r>
                      <a:endParaRPr lang="ru-RU" sz="10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БЕВАЦИЗУМАБ 7,5-15 МГ/КГ В 1-Й ДЕНЬ; ЦИКЛ 21 ДЕНЬ(1)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4014481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sh138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56</a:t>
                      </a:r>
                      <a:endParaRPr lang="ru-RU" sz="10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ПАКЛИТАКСЕЛ 175 МГ/М? В 1-Й ДЕНЬ; ЦИКЛ 21 ДЕНЬ(1)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1265170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sh141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57</a:t>
                      </a:r>
                      <a:endParaRPr lang="ru-RU" sz="10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ПАКЛИТАКСЕЛ 175-225 МГ/М? В 1-Й ДЕНЬ + КАРБОПЛАТИН AUC 5-6 В 1-Й ДЕНЬ; ЦИКЛ 21 ДЕНЬ(1)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32028492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sh128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57</a:t>
                      </a:r>
                      <a:endParaRPr lang="ru-RU" sz="10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ОКСАЛИПЛАТИН 130 МГ/М? В 1-Й ДЕНЬ; ЦИКЛ 21 ДЕНЬ(1)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751912656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8263889"/>
              </p:ext>
            </p:extLst>
          </p:nvPr>
        </p:nvGraphicFramePr>
        <p:xfrm>
          <a:off x="159783" y="3769220"/>
          <a:ext cx="8780022" cy="25698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1936">
                  <a:extLst>
                    <a:ext uri="{9D8B030D-6E8A-4147-A177-3AD203B41FA5}">
                      <a16:colId xmlns="" xmlns:a16="http://schemas.microsoft.com/office/drawing/2014/main" val="444414466"/>
                    </a:ext>
                  </a:extLst>
                </a:gridCol>
                <a:gridCol w="648072">
                  <a:extLst>
                    <a:ext uri="{9D8B030D-6E8A-4147-A177-3AD203B41FA5}">
                      <a16:colId xmlns="" xmlns:a16="http://schemas.microsoft.com/office/drawing/2014/main" val="411618859"/>
                    </a:ext>
                  </a:extLst>
                </a:gridCol>
                <a:gridCol w="6123276">
                  <a:extLst>
                    <a:ext uri="{9D8B030D-6E8A-4147-A177-3AD203B41FA5}">
                      <a16:colId xmlns="" xmlns:a16="http://schemas.microsoft.com/office/drawing/2014/main" val="736502215"/>
                    </a:ext>
                  </a:extLst>
                </a:gridCol>
                <a:gridCol w="645720">
                  <a:extLst>
                    <a:ext uri="{9D8B030D-6E8A-4147-A177-3AD203B41FA5}">
                      <a16:colId xmlns="" xmlns:a16="http://schemas.microsoft.com/office/drawing/2014/main" val="124081988"/>
                    </a:ext>
                  </a:extLst>
                </a:gridCol>
                <a:gridCol w="681018">
                  <a:extLst>
                    <a:ext uri="{9D8B030D-6E8A-4147-A177-3AD203B41FA5}">
                      <a16:colId xmlns="" xmlns:a16="http://schemas.microsoft.com/office/drawing/2014/main" val="1712820407"/>
                    </a:ext>
                  </a:extLst>
                </a:gridCol>
              </a:tblGrid>
              <a:tr h="121373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МО "МООД"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08817591"/>
                  </a:ext>
                </a:extLst>
              </a:tr>
              <a:tr h="110932"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5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схем лечения - </a:t>
                      </a:r>
                      <a:r>
                        <a:rPr lang="ru-RU" sz="105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2 789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3984798902"/>
                  </a:ext>
                </a:extLst>
              </a:tr>
              <a:tr h="110932"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ТОП-10 в </a:t>
                      </a:r>
                      <a:r>
                        <a:rPr lang="ru-RU" sz="10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т.ч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1 901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877525697"/>
                  </a:ext>
                </a:extLst>
              </a:tr>
              <a:tr h="1735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sh901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СХЕМЫ ЛЕКАРСТВЕННОЙ ТЕРАПИИ ПРИ ЗЛОКАЧЕСТВЕННЫХ НОВООБРАЗОВАНИЯХ: C15, C16, C18, C19, C20, C22, C25, C32, C34, C43, C44, C48, C50, C53, C54, C56, C57, C61, C64, C67, C73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412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14,8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88313783"/>
                  </a:ext>
                </a:extLst>
              </a:tr>
              <a:tr h="1161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sh060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ДОЦЕТАКСЕЛ 75-100 МГ/М? В 1-Й ДЕНЬ; ЦИКЛ 21 ДЕНЬ(1)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296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10,6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3557642499"/>
                  </a:ext>
                </a:extLst>
              </a:tr>
              <a:tr h="1161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sh098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КАПЕЦИТАБИН 2000-2500 МГ/М? В 1-14-Й ДНИ; ЦИКЛ 21 ДЕНЬ(14)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228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8,2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3171975671"/>
                  </a:ext>
                </a:extLst>
              </a:tr>
              <a:tr h="1161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sh058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ДОКСОРУБИЦИН 60 МГ/М? В 1-Й ДЕНЬ + ЦИКЛОФОСФАМИД 600 МГ/М? В 1-Й ДЕНЬ; ЦИКЛ 21 ДЕНЬ(1)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7,9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3007290282"/>
                  </a:ext>
                </a:extLst>
              </a:tr>
              <a:tr h="1161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sh265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ЗОЛЕДРОНОВАЯ КИСЛОТА 1 РАЗ В 3-4 НЕДЕЛИ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194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7,0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23451136"/>
                  </a:ext>
                </a:extLst>
              </a:tr>
              <a:tr h="1161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sh102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XELOX: КАПЕЦИТАБИН 2000 МГ/М? В 1-14-Й ДНИ + ОКСАЛИПЛАТИН 130 МГ/М? В 1-Й ДЕНЬ; ЦИКЛ 21 ДЕНЬ(14)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185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6,6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2690884771"/>
                  </a:ext>
                </a:extLst>
              </a:tr>
              <a:tr h="1161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sh214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ФУЛВЕСТРАНТ 500 МГ В 1-Й ДЕНЬ(1)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3974797759"/>
                  </a:ext>
                </a:extLst>
              </a:tr>
              <a:tr h="1161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sh179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ТРАСТУЗУМАБ 6 МГ/КГ В 1-Й ДЕНЬ; ЦИКЛ 21 ДЕНЬ(1)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96616897"/>
                  </a:ext>
                </a:extLst>
              </a:tr>
              <a:tr h="1161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sh255.1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ЭРИБУЛИН 1,4 МГ/М? В 1-Й, 8-Й ДНИ; ЦИКЛ 21 ДЕНЬ(2)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3516874251"/>
                  </a:ext>
                </a:extLst>
              </a:tr>
              <a:tr h="2571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sh902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СХЕМЫ ЛЕКАРСТВ. ТЕРАПИИ ПРИ ИНЫХ ЗЛОКАЧ. НОВООБР. (КРОМЕ ЛИМФОИДНОЙ И КРОВЕТВОРНОЙ ТКАНЕЙ): C00-C14, C17, C21, C23, C24, C26, C30, C31, C33, C37-C40, C41, C45, C46, C47, C49, C51, C52, C55, C58, C60, C62, C6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3103574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2142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r>
              <a:rPr lang="ru-RU" dirty="0" smtClean="0"/>
              <a:t>4</a:t>
            </a:r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1440000" y="82583"/>
            <a:ext cx="73437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259739" y="71746"/>
            <a:ext cx="782352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мероприятий по вопросам информационного взаимодействия в целях учета в реестре счета информации,  необходимой  для  оценки  полноты  объема,  качества  и своевременности  оказания  МП ЗЛ, страдающим онкологическими заболеваниями</a:t>
            </a:r>
          </a:p>
        </p:txBody>
      </p:sp>
      <p:pic>
        <p:nvPicPr>
          <p:cNvPr id="13" name="Рисунок 12" descr="tfoms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648" y="11983"/>
            <a:ext cx="1052692" cy="896737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 flipV="1">
            <a:off x="266813" y="1256060"/>
            <a:ext cx="8493133" cy="127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145649" y="1402492"/>
            <a:ext cx="4138320" cy="122413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10.05.2018 проведено совещание с представителями СМО по реализации регламента работы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 3 уровня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860032" y="1402492"/>
            <a:ext cx="4138320" cy="122413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11.05.2018 проведено селекторное совещание с медицинскими организациями о заполнении реестров счетов за май 2018 года в соответствии с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№59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4283969" y="1942552"/>
            <a:ext cx="576063" cy="144016"/>
          </a:xfrm>
          <a:prstGeom prst="rightArrow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lumMod val="75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6857184" y="2624336"/>
            <a:ext cx="144016" cy="288032"/>
          </a:xfrm>
          <a:prstGeom prst="downArrow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трелка вправо 36"/>
          <p:cNvSpPr/>
          <p:nvPr/>
        </p:nvSpPr>
        <p:spPr>
          <a:xfrm flipH="1">
            <a:off x="4283969" y="3818756"/>
            <a:ext cx="576065" cy="144016"/>
          </a:xfrm>
          <a:prstGeom prst="rightArrow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lumMod val="75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4860032" y="2912368"/>
            <a:ext cx="4138320" cy="195679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Утверждён совместный приказ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МЗ МО и ТФОМС МО от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15.05.2018 № 209 «Об утверждении формы контрольного листа учёта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МП,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оказанной пациентам, страдающим злокачественными новообразованиями» и размещён на сайте ТФОМС МО (образец форма контрольного листа направлен письмом МЗ РФ и ФОМС от 03.05.2018 №17-0/10/2-2853 / 5586/30/и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145628" y="2912368"/>
            <a:ext cx="4138320" cy="195679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Письмом ТФОМС МО от 29.06.2018 №6844 в СМО направлены формы отчетности по реестрам счетов и контрольно-экспертных мероприятий, проведенных по случаям подозрения и/или установления диагноза онкологического заболевания в соответствии с письмом ФОМС от 13.06.2018 №7164/30/и 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45649" y="5216627"/>
            <a:ext cx="4138320" cy="1152128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Письмо МЗ РФ и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ФФОМС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24.08.2018 № 17-0/6231 / 10670/30/и «О формировании реестров счетов за оказанную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МП в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сфере ОМС» с приложением «Выписка об оказании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МП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пациентам с онкологическими заболеваниями»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860010" y="5173960"/>
            <a:ext cx="4138320" cy="1152128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Письмо МЗ РФ и ФОМС от 19.09.2018 №17-9/10/2-6177 / 11722/30/и «О типовых стандартизированных схемах лечения пациентов при злокачественных новообразованиях»</a:t>
            </a:r>
          </a:p>
        </p:txBody>
      </p:sp>
      <p:sp>
        <p:nvSpPr>
          <p:cNvPr id="28" name="Стрелка вправо 27"/>
          <p:cNvSpPr/>
          <p:nvPr/>
        </p:nvSpPr>
        <p:spPr>
          <a:xfrm>
            <a:off x="4283947" y="5678016"/>
            <a:ext cx="576063" cy="144016"/>
          </a:xfrm>
          <a:prstGeom prst="rightArrow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lumMod val="75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>
            <a:off x="6857162" y="6344922"/>
            <a:ext cx="144016" cy="485222"/>
          </a:xfrm>
          <a:prstGeom prst="downArrow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>
            <a:off x="2142801" y="4885928"/>
            <a:ext cx="144016" cy="288032"/>
          </a:xfrm>
          <a:prstGeom prst="downArrow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4326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r>
              <a:rPr lang="ru-RU" dirty="0" smtClean="0"/>
              <a:t>5</a:t>
            </a:r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1440000" y="82583"/>
            <a:ext cx="73437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259739" y="71746"/>
            <a:ext cx="782352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мероприятий по вопросам информационного взаимодействия в целях учета в реестре счета информации,  необходимой  для  оценки  полноты  объема,  качества  и своевременности  оказания  МП ЗЛ, страдающим ОЗ</a:t>
            </a:r>
          </a:p>
        </p:txBody>
      </p:sp>
      <p:pic>
        <p:nvPicPr>
          <p:cNvPr id="13" name="Рисунок 12" descr="tfoms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648" y="11983"/>
            <a:ext cx="1052692" cy="896737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 flipV="1">
            <a:off x="266813" y="1268760"/>
            <a:ext cx="8493133" cy="127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145648" y="1700808"/>
            <a:ext cx="8818840" cy="158417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Информационное письмо ТФОМС МО от 16.10.2018 № 10063-ИСХ об изменениях, внесенных приказом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ФФОМС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№200, направлено в адрес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СМО; Приказ ФФОМС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28.09.2018 № 200 «О внесении изменений в приказ Ф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ФОМС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07.04.2011 № 79» размещен на сайте ТФОМС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4417745" y="3284984"/>
            <a:ext cx="346653" cy="720080"/>
          </a:xfrm>
          <a:prstGeom prst="downArrow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45648" y="4019148"/>
            <a:ext cx="8818840" cy="19301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 Информационным письмом ТФОМС МО от 18.10.2018 № 10146-ИСХ в адрес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СМО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мед. организаций направлены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«Методические рекомендации по организации и проведению контроля, объемов, сроков, качества и условий предоставления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МП,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оказанной пациентам с подозрением на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 и/или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установленным диагнозом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ОЗ»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пособие по их применению в соответствии с Письмом 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ФФОМС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30.08.2018 №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10868/30/и. 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82615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r>
              <a:rPr lang="ru-RU" dirty="0" smtClean="0"/>
              <a:t>6</a:t>
            </a:r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1440000" y="82583"/>
            <a:ext cx="73437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246007" y="186780"/>
            <a:ext cx="78235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ФФОМС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№ 79 от 07.04.2011 «Об утверждении Общих принципов построения и функционирования информационных систем и порядка информационного взаимодействия в сфере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ОМС»</a:t>
            </a:r>
            <a:endParaRPr lang="ru-RU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 descr="tfoms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648" y="11983"/>
            <a:ext cx="1052692" cy="896737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 flipV="1">
            <a:off x="266813" y="1124744"/>
            <a:ext cx="8493133" cy="127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266813" y="1412776"/>
            <a:ext cx="8409643" cy="482453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4500" algn="just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целью учета в реестрах счетов информации, необходимой для оценки полноты объема, качества  и своевременности оказания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МП ЗЛ,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страдающим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ОЗ,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тестовом режиме в соответствии с изменениями, внесенными в Общие принципы построения и функционирования информационных систем и порядок информационного взаимодействия в сфере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ОМС,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утвержденные приказом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ФФОМС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07.04.2011 № 79,  внесены изменения: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ФФОМС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59 от 30 марта 2018 года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ФФОМС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64 от 5 апреля 2018 года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ФФОМС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200 от 28 сентября 2018 года продлено осуществление информационного взаимодействия в тестовом режиме до 31 декабря 2018 года. ТФОМС МО участвует в пилотном проекте</a:t>
            </a:r>
          </a:p>
          <a:p>
            <a:pPr algn="just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4500" algn="just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контрольного листа учета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МП,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оказанной пациентам, страдающим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ЗНО утверждена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МЗ МО от 15.05.2018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209 в соответствии с формой, определённой письмом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ФФОМС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10.05.2018 №5840/30-1/и.</a:t>
            </a:r>
          </a:p>
          <a:p>
            <a:pPr algn="just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4500" algn="just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Новая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«Выписка об оказании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МП пациентам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ОЗ»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письмом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ФФОМС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24.08.2018 №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17-0/6231/10670/30/и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формировании реестров счетов за оказанную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МП в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сфере ОМС»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4171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r>
              <a:rPr lang="ru-RU" dirty="0"/>
              <a:t>7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1440000" y="82583"/>
            <a:ext cx="73437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899592" y="275685"/>
            <a:ext cx="78235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Нововведения в соответствии с Регламентом СП 3</a:t>
            </a:r>
            <a:endParaRPr lang="ru-RU" sz="24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 descr="tfoms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648" y="11983"/>
            <a:ext cx="1052692" cy="896737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 flipV="1">
            <a:off x="266813" y="968028"/>
            <a:ext cx="8493133" cy="127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0" name="Содержимое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4641255"/>
              </p:ext>
            </p:extLst>
          </p:nvPr>
        </p:nvGraphicFramePr>
        <p:xfrm>
          <a:off x="145648" y="1124744"/>
          <a:ext cx="8923880" cy="4957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7920"/>
                <a:gridCol w="8385960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Нововведения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4475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Формирование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 автоматизированном режиме персонифицированной «Истории обращений пациентов за МП». Анализ в автоматизированном режиме СП 3 уровня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65241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Оценка в ходе экспертизы полноты заключения морфологического или </a:t>
                      </a:r>
                      <a:r>
                        <a:rPr lang="ru-RU" sz="1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иммуногистохимического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исследования  в соответствии с клиническими рекомендациями (приложение 1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 МР «Протокол контроля патоморфологического исследования»)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65241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Оформление специалистом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-экспертом 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 рамках отбора на ЭКМП 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«Протокола выполнения клинических рекомендаций» в 2 экземплярах: 1 – приложение к акту МЭЭ, 2 – для эксперта качества МП (приложение 3 к МР)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65241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Введение</a:t>
                      </a:r>
                      <a:r>
                        <a:rPr lang="ru-RU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формы </a:t>
                      </a:r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«Выписка об оказании МП пациентам с ОЗ» вместо «Формы контрольного листа учета МП, оказанной пациентам, страдающим ЗНО»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21644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Определение перечня случаев, подлежащих 100% проведению МЭЭ: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применение лекарственной терапии (химиотерапии) в условиях КС и ДС;  </a:t>
                      </a:r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заполнение поля «Сведения об имеющихся противопоказаниях и отказах»; </a:t>
                      </a:r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наличие признака «сведения о случае лечения ОЗ» при отсутствии «подозрение на ЗНО»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65241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6.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Определение перечня случаев, подлежащих 100% проведению ЭКМП: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несоответствие стадии  заболевания -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TNM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 методу лечения;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выявление признаков нарушения качества МП</a:t>
                      </a:r>
                      <a:endParaRPr lang="ru-RU" sz="1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323289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r>
              <a:rPr lang="ru-RU" dirty="0"/>
              <a:t>8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1440000" y="82583"/>
            <a:ext cx="73437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3" name="Рисунок 12" descr="tfoms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648" y="11983"/>
            <a:ext cx="1052692" cy="896737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 flipV="1">
            <a:off x="266813" y="908720"/>
            <a:ext cx="8493133" cy="127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Содержимое 2"/>
          <p:cNvSpPr txBox="1">
            <a:spLocks/>
          </p:cNvSpPr>
          <p:nvPr/>
        </p:nvSpPr>
        <p:spPr>
          <a:xfrm>
            <a:off x="266813" y="980728"/>
            <a:ext cx="8572560" cy="576064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Ф.И.О. пациента _______________________________________________________</a:t>
            </a:r>
          </a:p>
          <a:p>
            <a:pPr marL="0" indent="0">
              <a:buNone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1. ПОДОЗРЕНИЕ НА ЗЛОКАЧЕСТВЕННОЕ НОВООБРАЗОВАНИЕ:</a:t>
            </a: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Диагноз (по МКБ-10): __________________________________________________</a:t>
            </a:r>
          </a:p>
          <a:p>
            <a:pPr marL="0" indent="0">
              <a:buNone/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Направление с целью уточнения диагноза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  <a:hlinkClick r:id="" action="ppaction://hlinkfile" tooltip="&lt;1&gt; Раздел &quot;Направление с целью уточнения диагноза&quot; заполняется при подозрении на злокачественное новообразование."/>
              </a:rPr>
              <a:t>&lt;1&gt;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- к онкологу</a:t>
            </a:r>
          </a:p>
          <a:p>
            <a:pPr marL="0" indent="0">
              <a:buNone/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- на биопсию</a:t>
            </a:r>
          </a:p>
          <a:p>
            <a:pPr marL="0" indent="0">
              <a:buNone/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- на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дообследование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для определения тактики обследования и/или лечения</a:t>
            </a:r>
          </a:p>
          <a:p>
            <a:pPr marL="0" indent="0">
              <a:buNone/>
            </a:pPr>
            <a:endParaRPr lang="ru-RU" sz="1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2. СВЕДЕНИЯ О СЛУЧАЕ ЛЕЧЕНИЯ ЗЛОКАЧЕСТВЕННОГО НОВООБРАЗОВАНИЯ</a:t>
            </a:r>
          </a:p>
          <a:p>
            <a:pPr marL="0" indent="0">
              <a:buNone/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Диагноз (по МКБ-10): __________________________________________________</a:t>
            </a:r>
          </a:p>
          <a:p>
            <a:pPr marL="0" indent="0">
              <a:buNone/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Стадия заболевания 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" action="ppaction://hlinkfile" tooltip="&lt;2&gt;, &lt;3&gt;, &lt;4&gt; Разделы &quot;Стадия заболевания&quot;, &quot;Стадия заболевания по TNM&quot;, &quot;Категория пациента&quot; заполняются при установленном диагнозе злокачественного новообразования."/>
              </a:rPr>
              <a:t>&lt;2&gt;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___ Стадия заболевания по TNM 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" action="ppaction://hlinkfile" tooltip="&lt;2&gt;, &lt;3&gt;, &lt;4&gt; Разделы &quot;Стадия заболевания&quot;, &quot;Стадия заболевания по TNM&quot;, &quot;Категория пациента&quot; заполняются при установленном диагнозе злокачественного новообразования."/>
              </a:rPr>
              <a:t>&lt;3&gt;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T ____ N ___ M ____</a:t>
            </a:r>
          </a:p>
          <a:p>
            <a:pPr marL="0" indent="0">
              <a:buNone/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Наличие отдаленных метастазов (при прогрессировании/рецидиве)</a:t>
            </a:r>
          </a:p>
          <a:p>
            <a:pPr marL="0" indent="0">
              <a:buNone/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Заболевание выявлено:  впервые       ранее</a:t>
            </a: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Категория пациента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  <a:hlinkClick r:id="" action="ppaction://hlinkfile" tooltip="&lt;2&gt;, &lt;3&gt;, &lt;4&gt; Разделы &quot;Стадия заболевания&quot;, &quot;Стадия заболевания по TNM&quot;, &quot;Категория пациента&quot; заполняются при установленном диагнозе злокачественного новообразования."/>
              </a:rPr>
              <a:t>&lt;4&gt;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Первичное лечение (лечение пациента, за исключением прогрессирования и рецидива)</a:t>
            </a:r>
          </a:p>
          <a:p>
            <a:pPr marL="0" indent="0">
              <a:buNone/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Лечение при рецидиве</a:t>
            </a:r>
          </a:p>
          <a:p>
            <a:pPr marL="0" indent="0">
              <a:buNone/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Лечение при прогрессировании</a:t>
            </a:r>
          </a:p>
          <a:p>
            <a:pPr marL="0" indent="0">
              <a:buNone/>
            </a:pP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Динамическое наблюдение</a:t>
            </a:r>
          </a:p>
          <a:p>
            <a:pPr marL="0" indent="0">
              <a:buNone/>
            </a:pP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Диспансерное наблюдение (здоров/ремиссия)</a:t>
            </a:r>
          </a:p>
          <a:p>
            <a:pPr marL="0" indent="0">
              <a:buNone/>
            </a:pP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sz="1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Гистология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  <a:hlinkClick r:id="" action="ppaction://hlinkfile" tooltip="&lt;5&gt; Раздел &quot;Гистология&quot; заполняется при установленном диагнозе злокачественного новообразования."/>
              </a:rPr>
              <a:t>&lt;5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  <a:hlinkClick r:id="" action="ppaction://hlinkfile" tooltip="&lt;5&gt; Раздел &quot;Гистология&quot; заполняется при установленном диагнозе злокачественного новообразования."/>
              </a:rPr>
              <a:t>&gt;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Гистологический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тип опухоли: 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Дата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взятия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биопсийного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материала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:"__"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_______ 20__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г.</a:t>
            </a:r>
          </a:p>
          <a:p>
            <a:pPr marL="0" indent="0">
              <a:buNone/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Эпителиальный       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Неэпителиальный</a:t>
            </a:r>
            <a:endParaRPr lang="ru-RU" sz="1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15616" y="260296"/>
            <a:ext cx="78235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Выписка об оказании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МП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пациентам с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ОЗ</a:t>
            </a:r>
            <a:endParaRPr lang="ru-RU" sz="20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79609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r>
              <a:rPr lang="ru-RU" dirty="0"/>
              <a:t>9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1440000" y="82583"/>
            <a:ext cx="73437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3" name="Рисунок 12" descr="tfoms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648" y="11983"/>
            <a:ext cx="1052692" cy="896737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 flipV="1">
            <a:off x="266813" y="968028"/>
            <a:ext cx="8493133" cy="127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Содержимое 2"/>
          <p:cNvSpPr txBox="1">
            <a:spLocks/>
          </p:cNvSpPr>
          <p:nvPr/>
        </p:nvSpPr>
        <p:spPr>
          <a:xfrm>
            <a:off x="252658" y="1052736"/>
            <a:ext cx="8639822" cy="532859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Аденокарцинома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Неаденокарцинома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Почечноклеточный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Непочечноклеточный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Эндометриоидный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Неэндометриоидный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Папиллярный</a:t>
            </a: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Фолликулярный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Гюртклеточный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Медуллярный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Анапластический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Гистологический тип клеток:</a:t>
            </a: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Светлоклеточный      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Несветлоклеточный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Мелкоклеточный       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Немелкоклеточный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Базальноклеточный    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Небазальноклеточный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Плоскоклеточный 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Неплоскоклеточный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Степень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дифференцированности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ткани опухоли:</a:t>
            </a: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Низкодифференцированная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Умереннодифференцированная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Высокодифференцированная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Не определена</a:t>
            </a:r>
          </a:p>
          <a:p>
            <a:pPr marL="0" indent="0">
              <a:buNone/>
            </a:pP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Иммуногистохимия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/маркеры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  <a:hlinkClick r:id="" action="ppaction://hlinkfile" tooltip="&lt;6&gt; Раздел &quot;Иммуногистохимия/маркеры&quot; заполняется каждый раз при наличии сведений о результатах исследований."/>
              </a:rPr>
              <a:t>&lt;6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  <a:hlinkClick r:id="" action="ppaction://hlinkfile" tooltip="&lt;6&gt; Раздел &quot;Иммуногистохимия/маркеры&quot; заполняется каждый раз при наличии сведений о результатах исследований."/>
              </a:rPr>
              <a:t>&gt;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Наличие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мутаций в гене RAS:       да     нет</a:t>
            </a:r>
          </a:p>
          <a:p>
            <a:pPr marL="0" indent="0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	Наличие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мутаций в гене EGFR:         да    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нет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118452" y="260296"/>
            <a:ext cx="78235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Выписка об оказании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МП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пациентам с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ОЗ</a:t>
            </a:r>
            <a:endParaRPr lang="ru-RU" sz="20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96812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5650</Words>
  <Application>Microsoft Office PowerPoint</Application>
  <PresentationFormat>Экран (4:3)</PresentationFormat>
  <Paragraphs>1004</Paragraphs>
  <Slides>31</Slides>
  <Notes>30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Схема учета медицинской помощи пациентам, страдающим злокачественными новообразованиями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Сароквашин Максим Романович</dc:creator>
  <cp:lastModifiedBy>ovchinnikova_nv</cp:lastModifiedBy>
  <cp:revision>47</cp:revision>
  <cp:lastPrinted>2018-10-30T13:32:30Z</cp:lastPrinted>
  <dcterms:created xsi:type="dcterms:W3CDTF">2018-10-22T09:02:07Z</dcterms:created>
  <dcterms:modified xsi:type="dcterms:W3CDTF">2018-11-02T13:06:06Z</dcterms:modified>
</cp:coreProperties>
</file>